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4"/>
  </p:notesMasterIdLst>
  <p:sldIdLst>
    <p:sldId id="256" r:id="rId2"/>
    <p:sldId id="257" r:id="rId3"/>
    <p:sldId id="258" r:id="rId4"/>
    <p:sldId id="263" r:id="rId5"/>
    <p:sldId id="283" r:id="rId6"/>
    <p:sldId id="286" r:id="rId7"/>
    <p:sldId id="287" r:id="rId8"/>
    <p:sldId id="288" r:id="rId9"/>
    <p:sldId id="282" r:id="rId10"/>
    <p:sldId id="259" r:id="rId11"/>
    <p:sldId id="260" r:id="rId12"/>
    <p:sldId id="299" r:id="rId13"/>
    <p:sldId id="264" r:id="rId14"/>
    <p:sldId id="289" r:id="rId15"/>
    <p:sldId id="290" r:id="rId16"/>
    <p:sldId id="291" r:id="rId17"/>
    <p:sldId id="292" r:id="rId18"/>
    <p:sldId id="265" r:id="rId19"/>
    <p:sldId id="294" r:id="rId20"/>
    <p:sldId id="266" r:id="rId21"/>
    <p:sldId id="295" r:id="rId22"/>
    <p:sldId id="293" r:id="rId23"/>
    <p:sldId id="267" r:id="rId24"/>
    <p:sldId id="296" r:id="rId25"/>
    <p:sldId id="268" r:id="rId26"/>
    <p:sldId id="269" r:id="rId27"/>
    <p:sldId id="261" r:id="rId28"/>
    <p:sldId id="270" r:id="rId29"/>
    <p:sldId id="271" r:id="rId30"/>
    <p:sldId id="272" r:id="rId31"/>
    <p:sldId id="273" r:id="rId32"/>
    <p:sldId id="274" r:id="rId33"/>
    <p:sldId id="275" r:id="rId34"/>
    <p:sldId id="276" r:id="rId35"/>
    <p:sldId id="298" r:id="rId36"/>
    <p:sldId id="277" r:id="rId37"/>
    <p:sldId id="278" r:id="rId38"/>
    <p:sldId id="279" r:id="rId39"/>
    <p:sldId id="297" r:id="rId40"/>
    <p:sldId id="280" r:id="rId41"/>
    <p:sldId id="262" r:id="rId42"/>
    <p:sldId id="281"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24" autoAdjust="0"/>
  </p:normalViewPr>
  <p:slideViewPr>
    <p:cSldViewPr snapToGrid="0">
      <p:cViewPr varScale="1">
        <p:scale>
          <a:sx n="66" d="100"/>
          <a:sy n="66" d="100"/>
        </p:scale>
        <p:origin x="128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06507-B32E-4F1A-A0AB-B90978B9C772}" type="datetimeFigureOut">
              <a:rPr lang="en-US" smtClean="0"/>
              <a:t>4/27/2023</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504C9-A449-4DFC-821B-2841C70D7394}" type="slidenum">
              <a:rPr lang="en-US" smtClean="0"/>
              <a:t>‹#›</a:t>
            </a:fld>
            <a:endParaRPr lang="en-US"/>
          </a:p>
        </p:txBody>
      </p:sp>
    </p:spTree>
    <p:extLst>
      <p:ext uri="{BB962C8B-B14F-4D97-AF65-F5344CB8AC3E}">
        <p14:creationId xmlns:p14="http://schemas.microsoft.com/office/powerpoint/2010/main" val="213792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nscombe's_quarte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https://marketingland.com/brief-introduction-data-visualization-theory-marketers-184112?utm_source=tuicool&amp;utm_medium=referral</a:t>
            </a:r>
          </a:p>
          <a:p>
            <a:r>
              <a:rPr lang="en-US" sz="1200" b="0" i="0" u="none" strike="noStrike" kern="1200" dirty="0">
                <a:solidFill>
                  <a:schemeClr val="tx1"/>
                </a:solidFill>
                <a:effectLst/>
                <a:latin typeface="+mn-lt"/>
                <a:ea typeface="+mn-ea"/>
                <a:cs typeface="+mn-cs"/>
              </a:rPr>
              <a:t>Our brains are wired in such a way that we are more able to mentally process data and derive insights when it is graphed than when it is displayed in a tabular format such as in an Excel spreadsheet. To demonstrate this principle, let’s look at a tangible example: a famous dataset known as </a:t>
            </a:r>
            <a:r>
              <a:rPr lang="en-US" sz="1200" b="1" i="1" u="none" strike="noStrike" kern="1200" dirty="0" err="1">
                <a:solidFill>
                  <a:schemeClr val="tx1"/>
                </a:solidFill>
                <a:effectLst/>
                <a:latin typeface="+mn-lt"/>
                <a:ea typeface="+mn-ea"/>
                <a:cs typeface="+mn-cs"/>
                <a:hlinkClick r:id="rId3"/>
              </a:rPr>
              <a:t>Anscombe’s</a:t>
            </a:r>
            <a:r>
              <a:rPr lang="en-US" sz="1200" b="1" i="1" u="none" strike="noStrike" kern="1200" dirty="0">
                <a:solidFill>
                  <a:schemeClr val="tx1"/>
                </a:solidFill>
                <a:effectLst/>
                <a:latin typeface="+mn-lt"/>
                <a:ea typeface="+mn-ea"/>
                <a:cs typeface="+mn-cs"/>
                <a:hlinkClick r:id="rId3"/>
              </a:rPr>
              <a:t> quartet</a:t>
            </a:r>
            <a:r>
              <a:rPr lang="en-US" sz="1200" b="0" i="0" u="none" strike="noStrike" kern="1200" dirty="0">
                <a:solidFill>
                  <a:schemeClr val="tx1"/>
                </a:solidFill>
                <a:effectLst/>
                <a:latin typeface="+mn-lt"/>
                <a:ea typeface="+mn-ea"/>
                <a:cs typeface="+mn-cs"/>
              </a:rPr>
              <a:t> . The data consists of four sets, labeled in Roman numerals, which each contain an x and y coordinate. In Excel, the data are very difficult to digest and to derive insight from:</a:t>
            </a:r>
          </a:p>
          <a:p>
            <a:r>
              <a:rPr lang="en-US" sz="1200" b="0" i="0" u="none" strike="noStrike" kern="1200" dirty="0">
                <a:solidFill>
                  <a:schemeClr val="tx1"/>
                </a:solidFill>
                <a:effectLst/>
                <a:latin typeface="+mn-lt"/>
                <a:ea typeface="+mn-ea"/>
                <a:cs typeface="+mn-cs"/>
              </a:rPr>
              <a:t>If we were to analyze these data with common summary statistics, we’d find that it looks very much the same: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a:t>
            </a:fld>
            <a:endParaRPr lang="en-US"/>
          </a:p>
        </p:txBody>
      </p:sp>
    </p:spTree>
    <p:extLst>
      <p:ext uri="{BB962C8B-B14F-4D97-AF65-F5344CB8AC3E}">
        <p14:creationId xmlns:p14="http://schemas.microsoft.com/office/powerpoint/2010/main" val="265693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If the previous two</a:t>
            </a:r>
            <a:r>
              <a:rPr lang="en-US" baseline="0" dirty="0"/>
              <a:t> categories of tasks deal with the mechanics of creating, manipulating, and viewing visualizations, the third category encompasses higher-level tasks for scaffolding, interpreting, and documenting the exploration process. The tasks here involve the ability to record the analysis, to annotate regions of interest in a visualization, to share views with colleagues, and to guide others through presentations of analysis outcome</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22</a:t>
            </a:fld>
            <a:endParaRPr lang="en-US"/>
          </a:p>
        </p:txBody>
      </p:sp>
    </p:spTree>
    <p:extLst>
      <p:ext uri="{BB962C8B-B14F-4D97-AF65-F5344CB8AC3E}">
        <p14:creationId xmlns:p14="http://schemas.microsoft.com/office/powerpoint/2010/main" val="4290442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Spotfire</a:t>
            </a:r>
            <a:r>
              <a:rPr lang="en-US" dirty="0"/>
              <a:t> visualization dashboard of shark attacks published on the web</a:t>
            </a:r>
          </a:p>
          <a:p>
            <a:pPr lvl="1"/>
            <a:r>
              <a:rPr lang="en-US" dirty="0"/>
              <a:t>The dashboard can be interacted, causing views to update dynamically</a:t>
            </a:r>
          </a:p>
          <a:p>
            <a:pPr lvl="1"/>
            <a:r>
              <a:rPr lang="en-US" dirty="0"/>
              <a:t>The tool also allows for application bookmarking (storing the state for specific insights) as well as sharing the analysis on social media platforms such as Facebook, Twitter, and LinkedIn</a:t>
            </a:r>
          </a:p>
        </p:txBody>
      </p:sp>
      <p:sp>
        <p:nvSpPr>
          <p:cNvPr id="4" name="灯片编号占位符 3"/>
          <p:cNvSpPr>
            <a:spLocks noGrp="1"/>
          </p:cNvSpPr>
          <p:nvPr>
            <p:ph type="sldNum" sz="quarter" idx="10"/>
          </p:nvPr>
        </p:nvSpPr>
        <p:spPr/>
        <p:txBody>
          <a:bodyPr/>
          <a:lstStyle/>
          <a:p>
            <a:fld id="{79B504C9-A449-4DFC-821B-2841C70D7394}" type="slidenum">
              <a:rPr lang="en-US" smtClean="0"/>
              <a:t>25</a:t>
            </a:fld>
            <a:endParaRPr lang="en-US"/>
          </a:p>
        </p:txBody>
      </p:sp>
    </p:spTree>
    <p:extLst>
      <p:ext uri="{BB962C8B-B14F-4D97-AF65-F5344CB8AC3E}">
        <p14:creationId xmlns:p14="http://schemas.microsoft.com/office/powerpoint/2010/main" val="249386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dirty="0"/>
              <a:t>This visualization was created in Tableau using its Story Points feature that allows users to build a narrative from data</a:t>
            </a:r>
          </a:p>
          <a:p>
            <a:pPr lvl="0"/>
            <a:r>
              <a:rPr lang="en-US" dirty="0"/>
              <a:t>The horizontal list of five boxes at the top of the display are the main points in the story, and viewers can be automatically guided through the story by moving to each point from left to right</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26</a:t>
            </a:fld>
            <a:endParaRPr lang="en-US"/>
          </a:p>
        </p:txBody>
      </p:sp>
    </p:spTree>
    <p:extLst>
      <p:ext uri="{BB962C8B-B14F-4D97-AF65-F5344CB8AC3E}">
        <p14:creationId xmlns:p14="http://schemas.microsoft.com/office/powerpoint/2010/main" val="1892579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section gives an overview of seven common data types and some representative visualization techniques for each type</a:t>
            </a:r>
          </a:p>
        </p:txBody>
      </p:sp>
      <p:sp>
        <p:nvSpPr>
          <p:cNvPr id="4" name="灯片编号占位符 3"/>
          <p:cNvSpPr>
            <a:spLocks noGrp="1"/>
          </p:cNvSpPr>
          <p:nvPr>
            <p:ph type="sldNum" sz="quarter" idx="10"/>
          </p:nvPr>
        </p:nvSpPr>
        <p:spPr/>
        <p:txBody>
          <a:bodyPr/>
          <a:lstStyle/>
          <a:p>
            <a:fld id="{79B504C9-A449-4DFC-821B-2841C70D7394}" type="slidenum">
              <a:rPr lang="en-US" smtClean="0"/>
              <a:t>28</a:t>
            </a:fld>
            <a:endParaRPr lang="en-US"/>
          </a:p>
        </p:txBody>
      </p:sp>
    </p:spTree>
    <p:extLst>
      <p:ext uri="{BB962C8B-B14F-4D97-AF65-F5344CB8AC3E}">
        <p14:creationId xmlns:p14="http://schemas.microsoft.com/office/powerpoint/2010/main" val="3517849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While tag clouds summarize popular tags used in collaborative tagging applications, word clouds display statistics about word usage in a text collection </a:t>
            </a:r>
          </a:p>
          <a:p>
            <a:r>
              <a:rPr lang="en-US" dirty="0"/>
              <a:t>Here, a word cloud generated by the online generator at https://www.jasondavies.com/wordcloud/ shows the most frequent words in Chapter 16 of this book</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29</a:t>
            </a:fld>
            <a:endParaRPr lang="en-US"/>
          </a:p>
        </p:txBody>
      </p:sp>
    </p:spTree>
    <p:extLst>
      <p:ext uri="{BB962C8B-B14F-4D97-AF65-F5344CB8AC3E}">
        <p14:creationId xmlns:p14="http://schemas.microsoft.com/office/powerpoint/2010/main" val="2764105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New York Times Electoral Map for the 2012 U.S. presidential election showing the final results for each of the states (http://elections.nytimes.com/2012/electoral-map)</a:t>
            </a:r>
          </a:p>
          <a:p>
            <a:pPr lvl="0"/>
            <a:r>
              <a:rPr lang="en-US" dirty="0"/>
              <a:t>The main map uses square shapes for each state, sized according to the number of electoral votes</a:t>
            </a:r>
          </a:p>
          <a:p>
            <a:pPr lvl="0"/>
            <a:r>
              <a:rPr lang="en-US" dirty="0"/>
              <a:t>This gives a quick indication of the importance of each state on the overall race</a:t>
            </a:r>
          </a:p>
          <a:p>
            <a:pPr lvl="0"/>
            <a:r>
              <a:rPr lang="en-US" dirty="0"/>
              <a:t>The smaller map on the right shows the actual geographic view</a:t>
            </a:r>
          </a:p>
        </p:txBody>
      </p:sp>
      <p:sp>
        <p:nvSpPr>
          <p:cNvPr id="4" name="灯片编号占位符 3"/>
          <p:cNvSpPr>
            <a:spLocks noGrp="1"/>
          </p:cNvSpPr>
          <p:nvPr>
            <p:ph type="sldNum" sz="quarter" idx="10"/>
          </p:nvPr>
        </p:nvSpPr>
        <p:spPr/>
        <p:txBody>
          <a:bodyPr/>
          <a:lstStyle/>
          <a:p>
            <a:fld id="{79B504C9-A449-4DFC-821B-2841C70D7394}" type="slidenum">
              <a:rPr lang="en-US" smtClean="0"/>
              <a:t>30</a:t>
            </a:fld>
            <a:endParaRPr lang="en-US"/>
          </a:p>
        </p:txBody>
      </p:sp>
    </p:spTree>
    <p:extLst>
      <p:ext uri="{BB962C8B-B14F-4D97-AF65-F5344CB8AC3E}">
        <p14:creationId xmlns:p14="http://schemas.microsoft.com/office/powerpoint/2010/main" val="2879668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Instead of using the actual geographic boundaries of the individual states, this map replaces states with uniform hexagons that have been color-coded using the color scale on the bottom right. The benefit of this representation is to prevent large states from dominating the visual appearance of the overall map. The hexagons have been placed so that they largely preserve the topology of the original map.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31</a:t>
            </a:fld>
            <a:endParaRPr lang="en-US"/>
          </a:p>
        </p:txBody>
      </p:sp>
    </p:spTree>
    <p:extLst>
      <p:ext uri="{BB962C8B-B14F-4D97-AF65-F5344CB8AC3E}">
        <p14:creationId xmlns:p14="http://schemas.microsoft.com/office/powerpoint/2010/main" val="1320201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 typographic map consists entirely of text organized into shapes using colored labels of streets, parks, highways, shorelines, and neighborhoods</a:t>
            </a:r>
          </a:p>
          <a:p>
            <a:r>
              <a:rPr lang="en-US" dirty="0"/>
              <a:t>While this map took a skilled cartographer hundreds of painstaking hours to create, Afzal et al. (2012) later proposed an automatic approach taking mere minutes</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32</a:t>
            </a:fld>
            <a:endParaRPr lang="en-US"/>
          </a:p>
        </p:txBody>
      </p:sp>
    </p:spTree>
    <p:extLst>
      <p:ext uri="{BB962C8B-B14F-4D97-AF65-F5344CB8AC3E}">
        <p14:creationId xmlns:p14="http://schemas.microsoft.com/office/powerpoint/2010/main" val="3947146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Two 3D visualizations created using the Visualization Toolkit (VTK), a commercial software development library by </a:t>
            </a:r>
            <a:r>
              <a:rPr lang="en-US" dirty="0" err="1"/>
              <a:t>Kitware</a:t>
            </a:r>
            <a:r>
              <a:rPr lang="en-US" dirty="0"/>
              <a:t>, </a:t>
            </a:r>
            <a:r>
              <a:rPr lang="en-US" dirty="0" err="1"/>
              <a:t>Inc</a:t>
            </a:r>
            <a:r>
              <a:rPr lang="en-US" dirty="0"/>
              <a:t> (http://www.kitware.com/)</a:t>
            </a:r>
          </a:p>
          <a:p>
            <a:r>
              <a:rPr lang="en-US" dirty="0"/>
              <a:t>The left image shows flow density around the space shuttle using a rainbow color scale</a:t>
            </a:r>
          </a:p>
          <a:p>
            <a:r>
              <a:rPr lang="en-US" dirty="0"/>
              <a:t>The right image shows a CT scan of a human head with cross-sectional planes through the data</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33</a:t>
            </a:fld>
            <a:endParaRPr lang="en-US"/>
          </a:p>
        </p:txBody>
      </p:sp>
    </p:spTree>
    <p:extLst>
      <p:ext uri="{BB962C8B-B14F-4D97-AF65-F5344CB8AC3E}">
        <p14:creationId xmlns:p14="http://schemas.microsoft.com/office/powerpoint/2010/main" val="3725793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Parallel coordinate visualization of cars from the 1970s and 1980s created using the D3 library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visualization supports axis filtering where selecting data ranges on the dimension axes filters out the cars that do not meet all of the criteria (gray lines)</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34</a:t>
            </a:fld>
            <a:endParaRPr lang="en-US"/>
          </a:p>
        </p:txBody>
      </p:sp>
    </p:spTree>
    <p:extLst>
      <p:ext uri="{BB962C8B-B14F-4D97-AF65-F5344CB8AC3E}">
        <p14:creationId xmlns:p14="http://schemas.microsoft.com/office/powerpoint/2010/main" val="1187553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graphed, we see some differences in the data:</a:t>
            </a:r>
          </a:p>
          <a:p>
            <a:r>
              <a:rPr lang="en-US" sz="1200" b="0" i="0" u="none" strike="noStrike" kern="1200" dirty="0">
                <a:solidFill>
                  <a:schemeClr val="tx1"/>
                </a:solidFill>
                <a:effectLst/>
                <a:latin typeface="+mn-lt"/>
                <a:ea typeface="+mn-ea"/>
                <a:cs typeface="+mn-cs"/>
              </a:rPr>
              <a:t>Set I: Shows a simple, straight-lined linear regression.</a:t>
            </a:r>
          </a:p>
          <a:p>
            <a:r>
              <a:rPr lang="en-US" sz="1200" b="0" i="0" u="none" strike="noStrike" kern="1200" dirty="0">
                <a:solidFill>
                  <a:schemeClr val="tx1"/>
                </a:solidFill>
                <a:effectLst/>
                <a:latin typeface="+mn-lt"/>
                <a:ea typeface="+mn-ea"/>
                <a:cs typeface="+mn-cs"/>
              </a:rPr>
              <a:t>Set II: Shows a non-linear relationship between X and Y in the form of an upside down parabola.</a:t>
            </a:r>
          </a:p>
          <a:p>
            <a:r>
              <a:rPr lang="en-US" sz="1200" b="0" i="0" u="none" strike="noStrike" kern="1200" dirty="0">
                <a:solidFill>
                  <a:schemeClr val="tx1"/>
                </a:solidFill>
                <a:effectLst/>
                <a:latin typeface="+mn-lt"/>
                <a:ea typeface="+mn-ea"/>
                <a:cs typeface="+mn-cs"/>
              </a:rPr>
              <a:t>Set III: Shows another straight-lined regression, but with an obvious outlier.</a:t>
            </a:r>
          </a:p>
          <a:p>
            <a:r>
              <a:rPr lang="en-US" sz="1200" b="0" i="0" u="none" strike="noStrike" kern="1200" dirty="0">
                <a:solidFill>
                  <a:schemeClr val="tx1"/>
                </a:solidFill>
                <a:effectLst/>
                <a:latin typeface="+mn-lt"/>
                <a:ea typeface="+mn-ea"/>
                <a:cs typeface="+mn-cs"/>
              </a:rPr>
              <a:t>Set IV: Doesn’t show a relationship between X and Y, and there is an even more obvious outlier than seen with Set III. All but one X value are equal to the same value, 8</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5</a:t>
            </a:fld>
            <a:endParaRPr lang="en-US"/>
          </a:p>
        </p:txBody>
      </p:sp>
    </p:spTree>
    <p:extLst>
      <p:ext uri="{BB962C8B-B14F-4D97-AF65-F5344CB8AC3E}">
        <p14:creationId xmlns:p14="http://schemas.microsoft.com/office/powerpoint/2010/main" val="1236615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Google Finance line graph showing the year-to-date performance of three stock market indices: the Dow Jones Industrial Average (.DJI, blue), the NASDAQ Composite (.IXIC, red), and the S&amp;P 500 (.INX, yellow)</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overview window at the bottom shows several years of data from 2011 to present day; grabbing the window allows for panning and resizing the detail view (top)</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36</a:t>
            </a:fld>
            <a:endParaRPr lang="en-US"/>
          </a:p>
        </p:txBody>
      </p:sp>
    </p:spTree>
    <p:extLst>
      <p:ext uri="{BB962C8B-B14F-4D97-AF65-F5344CB8AC3E}">
        <p14:creationId xmlns:p14="http://schemas.microsoft.com/office/powerpoint/2010/main" val="321400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a:t>
            </a:r>
            <a:r>
              <a:rPr lang="en-US" dirty="0" err="1"/>
              <a:t>EventFlow</a:t>
            </a:r>
            <a:r>
              <a:rPr lang="en-US" dirty="0"/>
              <a:t> (http://www.cs.umd.edu/hcil/eventflow) temporal event visualization system used to visualize sequences of innovation activities by Illinois companies</a:t>
            </a:r>
            <a:endParaRPr lang="en-US" sz="1200" dirty="0"/>
          </a:p>
          <a:p>
            <a:pPr marL="0" lvl="0" indent="0">
              <a:buFont typeface="Arial" panose="020B0604020202020204" pitchFamily="34" charset="0"/>
              <a:buNone/>
            </a:pPr>
            <a:r>
              <a:rPr lang="en-US" sz="1200" dirty="0"/>
              <a:t>Activity types include research, invention, prototyping and commercialization</a:t>
            </a:r>
          </a:p>
          <a:p>
            <a:pPr marL="0" lvl="0" indent="0">
              <a:buFont typeface="Arial" panose="020B0604020202020204" pitchFamily="34" charset="0"/>
              <a:buNone/>
            </a:pPr>
            <a:r>
              <a:rPr lang="en-US" sz="1200" dirty="0"/>
              <a:t>The timeline (right panel) shows the sequence of activities for each company</a:t>
            </a:r>
          </a:p>
          <a:p>
            <a:pPr marL="0" lvl="0" indent="0">
              <a:buFont typeface="Arial" panose="020B0604020202020204" pitchFamily="34" charset="0"/>
              <a:buNone/>
            </a:pPr>
            <a:r>
              <a:rPr lang="en-US" sz="1200" dirty="0"/>
              <a:t>The overview panel (center) summarizes all the records aligned by the first prototyping activity of the company</a:t>
            </a:r>
          </a:p>
          <a:p>
            <a:pPr marL="0" lvl="0" indent="0">
              <a:buFont typeface="Arial" panose="020B0604020202020204" pitchFamily="34" charset="0"/>
              <a:buNone/>
            </a:pPr>
            <a:r>
              <a:rPr lang="en-US" sz="1200" dirty="0"/>
              <a:t>In most of the sequences shown here the company’s first prototype is preceded by two or more patents with a lag of about one year between the last patent application and the first prototype</a:t>
            </a:r>
          </a:p>
        </p:txBody>
      </p:sp>
      <p:sp>
        <p:nvSpPr>
          <p:cNvPr id="4" name="灯片编号占位符 3"/>
          <p:cNvSpPr>
            <a:spLocks noGrp="1"/>
          </p:cNvSpPr>
          <p:nvPr>
            <p:ph type="sldNum" sz="quarter" idx="10"/>
          </p:nvPr>
        </p:nvSpPr>
        <p:spPr/>
        <p:txBody>
          <a:bodyPr/>
          <a:lstStyle/>
          <a:p>
            <a:fld id="{79B504C9-A449-4DFC-821B-2841C70D7394}" type="slidenum">
              <a:rPr lang="en-US" smtClean="0"/>
              <a:t>37</a:t>
            </a:fld>
            <a:endParaRPr lang="en-US"/>
          </a:p>
        </p:txBody>
      </p:sp>
    </p:spTree>
    <p:extLst>
      <p:ext uri="{BB962C8B-B14F-4D97-AF65-F5344CB8AC3E}">
        <p14:creationId xmlns:p14="http://schemas.microsoft.com/office/powerpoint/2010/main" val="2754196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http://amigo.geneontology.org/amigo/dd_browse</a:t>
            </a:r>
          </a:p>
        </p:txBody>
      </p:sp>
      <p:sp>
        <p:nvSpPr>
          <p:cNvPr id="4" name="灯片编号占位符 3"/>
          <p:cNvSpPr>
            <a:spLocks noGrp="1"/>
          </p:cNvSpPr>
          <p:nvPr>
            <p:ph type="sldNum" sz="quarter" idx="10"/>
          </p:nvPr>
        </p:nvSpPr>
        <p:spPr/>
        <p:txBody>
          <a:bodyPr/>
          <a:lstStyle/>
          <a:p>
            <a:fld id="{79B504C9-A449-4DFC-821B-2841C70D7394}" type="slidenum">
              <a:rPr lang="en-US" smtClean="0"/>
              <a:t>38</a:t>
            </a:fld>
            <a:endParaRPr lang="en-US"/>
          </a:p>
        </p:txBody>
      </p:sp>
    </p:spTree>
    <p:extLst>
      <p:ext uri="{BB962C8B-B14F-4D97-AF65-F5344CB8AC3E}">
        <p14:creationId xmlns:p14="http://schemas.microsoft.com/office/powerpoint/2010/main" val="1750266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https://en.wikipedia.org/wiki/Treemapping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S&amp;P 500 Market Monitor by Visual Action (http://www.visualaction.com/), a web-based </a:t>
            </a:r>
            <a:r>
              <a:rPr lang="en-US" dirty="0" err="1"/>
              <a:t>treemap</a:t>
            </a:r>
            <a:r>
              <a:rPr lang="en-US" dirty="0"/>
              <a:t> visualization showing stock performance of the 500 large companies making up the S&amp;P 500 index on the NYSE and NASDAQ stock markets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rectangle represents a company, sized according to its market capitalization, colored based on its 1-day change, and organized into their sectors</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39</a:t>
            </a:fld>
            <a:endParaRPr lang="en-US"/>
          </a:p>
        </p:txBody>
      </p:sp>
    </p:spTree>
    <p:extLst>
      <p:ext uri="{BB962C8B-B14F-4D97-AF65-F5344CB8AC3E}">
        <p14:creationId xmlns:p14="http://schemas.microsoft.com/office/powerpoint/2010/main" val="2264377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graph represents a network of 149 Twitter users whose recent tweets contained "#USOW2018", or who were replied to or mentioned in those tweets, taken from a data set limited to a maximum of 18,000 tweets. The network was obtained from Twitter on Friday, 11 May 2018 at 03:10 UTC.</a:t>
            </a:r>
          </a:p>
          <a:p>
            <a:r>
              <a:rPr lang="en-US" sz="1200" b="0" i="0" u="none" strike="noStrike" kern="1200" dirty="0">
                <a:solidFill>
                  <a:schemeClr val="tx1"/>
                </a:solidFill>
                <a:effectLst/>
                <a:latin typeface="+mn-lt"/>
                <a:ea typeface="+mn-ea"/>
                <a:cs typeface="+mn-cs"/>
              </a:rPr>
              <a:t>The graph's vertices were grouped by cluster using the </a:t>
            </a:r>
            <a:r>
              <a:rPr lang="en-US" sz="1200" b="0" i="0" u="none" strike="noStrike" kern="1200" dirty="0" err="1">
                <a:solidFill>
                  <a:schemeClr val="tx1"/>
                </a:solidFill>
                <a:effectLst/>
                <a:latin typeface="+mn-lt"/>
                <a:ea typeface="+mn-ea"/>
                <a:cs typeface="+mn-cs"/>
              </a:rPr>
              <a:t>Clauset</a:t>
            </a:r>
            <a:r>
              <a:rPr lang="en-US" sz="1200" b="0" i="0" u="none" strike="noStrike" kern="1200" dirty="0">
                <a:solidFill>
                  <a:schemeClr val="tx1"/>
                </a:solidFill>
                <a:effectLst/>
                <a:latin typeface="+mn-lt"/>
                <a:ea typeface="+mn-ea"/>
                <a:cs typeface="+mn-cs"/>
              </a:rPr>
              <a:t>-Newman-Moore cluster algorithm.</a:t>
            </a:r>
            <a:br>
              <a:rPr lang="en-US" dirty="0"/>
            </a:br>
            <a:r>
              <a:rPr lang="en-US" sz="1200" b="0" i="0" u="none" strike="noStrike" kern="1200" dirty="0">
                <a:solidFill>
                  <a:schemeClr val="tx1"/>
                </a:solidFill>
                <a:effectLst/>
                <a:latin typeface="+mn-lt"/>
                <a:ea typeface="+mn-ea"/>
                <a:cs typeface="+mn-cs"/>
              </a:rPr>
              <a:t>The graph was laid out using the </a:t>
            </a:r>
            <a:r>
              <a:rPr lang="en-US" sz="1200" b="0" i="0" u="none" strike="noStrike" kern="1200" dirty="0" err="1">
                <a:solidFill>
                  <a:schemeClr val="tx1"/>
                </a:solidFill>
                <a:effectLst/>
                <a:latin typeface="+mn-lt"/>
                <a:ea typeface="+mn-ea"/>
                <a:cs typeface="+mn-cs"/>
              </a:rPr>
              <a:t>Harel-Koren</a:t>
            </a:r>
            <a:r>
              <a:rPr lang="en-US" sz="1200" b="0" i="0" u="none" strike="noStrike" kern="1200" dirty="0">
                <a:solidFill>
                  <a:schemeClr val="tx1"/>
                </a:solidFill>
                <a:effectLst/>
                <a:latin typeface="+mn-lt"/>
                <a:ea typeface="+mn-ea"/>
                <a:cs typeface="+mn-cs"/>
              </a:rPr>
              <a:t> Fast Multiscale layout algorithm.</a:t>
            </a:r>
          </a:p>
          <a:p>
            <a:r>
              <a:rPr lang="en-US" sz="1200" dirty="0" err="1"/>
              <a:t>NodeXL</a:t>
            </a:r>
            <a:r>
              <a:rPr lang="en-US" sz="1200" dirty="0"/>
              <a:t> (https://nodexl.codeplex.com/) allows social scientists to collect, analyze, and visualize network graphs using a familiar interface by plugging into Microsoft Excel</a:t>
            </a:r>
          </a:p>
          <a:p>
            <a:pPr marL="0" indent="0">
              <a:buFont typeface="Arial" panose="020B0604020202020204" pitchFamily="34" charset="0"/>
              <a:buNone/>
            </a:pP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40</a:t>
            </a:fld>
            <a:endParaRPr lang="en-US"/>
          </a:p>
        </p:txBody>
      </p:sp>
    </p:spTree>
    <p:extLst>
      <p:ext uri="{BB962C8B-B14F-4D97-AF65-F5344CB8AC3E}">
        <p14:creationId xmlns:p14="http://schemas.microsoft.com/office/powerpoint/2010/main" val="300846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data used in the examples below compare how much venture capital funding was received by various industries in 2010 versus 2015.</a:t>
            </a:r>
          </a:p>
          <a:p>
            <a:r>
              <a:rPr lang="en-US" sz="1200" b="0" i="0" u="none" strike="noStrike" kern="1200" dirty="0">
                <a:solidFill>
                  <a:schemeClr val="tx1"/>
                </a:solidFill>
                <a:effectLst/>
                <a:latin typeface="+mn-lt"/>
                <a:ea typeface="+mn-ea"/>
                <a:cs typeface="+mn-cs"/>
              </a:rPr>
              <a:t>Q:</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Which industry received the greatest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Which industry received the second most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Biotechnology industry receive in 2010 compared to 2015? </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Media and Entertainment industry receive in 2010 compared to 2015? </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7</a:t>
            </a:fld>
            <a:endParaRPr lang="en-US"/>
          </a:p>
        </p:txBody>
      </p:sp>
    </p:spTree>
    <p:extLst>
      <p:ext uri="{BB962C8B-B14F-4D97-AF65-F5344CB8AC3E}">
        <p14:creationId xmlns:p14="http://schemas.microsoft.com/office/powerpoint/2010/main" val="3960062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data used in the examples below compare how much venture capital funding was received by various industries in 2010 versus 2015</a:t>
            </a:r>
            <a:r>
              <a:rPr lang="en-US" sz="1200" b="0" i="0" u="none" strike="noStrike" kern="1200">
                <a:solidFill>
                  <a:schemeClr val="tx1"/>
                </a:solidFill>
                <a:effectLst/>
                <a:latin typeface="+mn-lt"/>
                <a:ea typeface="+mn-ea"/>
                <a:cs typeface="+mn-cs"/>
              </a:rPr>
              <a:t>. </a:t>
            </a:r>
          </a:p>
          <a:p>
            <a:r>
              <a:rPr lang="en-US" sz="1200" b="0" i="0" u="none" strike="noStrike" kern="120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Which industry received the greatest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Which industry received the second most amount of venture capital funding in 2015?</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Biotechnology industry receive in 2010 compared to 2015? </a:t>
            </a:r>
          </a:p>
          <a:p>
            <a:pPr marL="355600" lvl="1" indent="-355600" defTabSz="914400">
              <a:lnSpc>
                <a:spcPct val="90000"/>
              </a:lnSpc>
              <a:spcBef>
                <a:spcPts val="200"/>
              </a:spcBef>
              <a:spcAft>
                <a:spcPts val="400"/>
              </a:spcAft>
              <a:buClr>
                <a:schemeClr val="accent1"/>
              </a:buClr>
              <a:buFont typeface="Calibri" panose="020F0502020204030204" pitchFamily="34" charset="0"/>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If you had to guess, what percent of funding did the Media and Entertainment industry receive in 2010 compared to 2015? </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8</a:t>
            </a:fld>
            <a:endParaRPr lang="en-US"/>
          </a:p>
        </p:txBody>
      </p:sp>
    </p:spTree>
    <p:extLst>
      <p:ext uri="{BB962C8B-B14F-4D97-AF65-F5344CB8AC3E}">
        <p14:creationId xmlns:p14="http://schemas.microsoft.com/office/powerpoint/2010/main" val="2376955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 able to manipulate the view on the screen, including the ability to select items or regions, to navigate the viewport’s position on a large visualization, to coordinate multiple views so that data can be seen from multiple</a:t>
            </a:r>
            <a:r>
              <a:rPr lang="en-US" altLang="zh-CN" baseline="0" dirty="0"/>
              <a:t> perspectives, and to organize the resulting dashboards and workspaces.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12</a:t>
            </a:fld>
            <a:endParaRPr lang="en-US"/>
          </a:p>
        </p:txBody>
      </p:sp>
    </p:spTree>
    <p:extLst>
      <p:ext uri="{BB962C8B-B14F-4D97-AF65-F5344CB8AC3E}">
        <p14:creationId xmlns:p14="http://schemas.microsoft.com/office/powerpoint/2010/main" val="809725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Visualization palette (upper right) in the Tableau Desktop application for a dataset of shark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“show me” feature in the tool (</a:t>
            </a:r>
            <a:r>
              <a:rPr lang="en-US" dirty="0" err="1"/>
              <a:t>Mackinlay</a:t>
            </a:r>
            <a:r>
              <a:rPr lang="en-US" dirty="0"/>
              <a:t>, 2007) will automatically highlight the suitable charts that can be used for the selected data</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13</a:t>
            </a:fld>
            <a:endParaRPr lang="en-US"/>
          </a:p>
        </p:txBody>
      </p:sp>
    </p:spTree>
    <p:extLst>
      <p:ext uri="{BB962C8B-B14F-4D97-AF65-F5344CB8AC3E}">
        <p14:creationId xmlns:p14="http://schemas.microsoft.com/office/powerpoint/2010/main" val="107946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 able to manipulate the view on the screen, including the ability to select items or regions, to navigate the viewport’s position on a large visualization, to coordinate multiple views so that data can be seen from multiple</a:t>
            </a:r>
            <a:r>
              <a:rPr lang="en-US" altLang="zh-CN" baseline="0" dirty="0"/>
              <a:t> perspectives, and to organize the resulting dashboards and workspaces.</a:t>
            </a:r>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17</a:t>
            </a:fld>
            <a:endParaRPr lang="en-US"/>
          </a:p>
        </p:txBody>
      </p:sp>
    </p:spTree>
    <p:extLst>
      <p:ext uri="{BB962C8B-B14F-4D97-AF65-F5344CB8AC3E}">
        <p14:creationId xmlns:p14="http://schemas.microsoft.com/office/powerpoint/2010/main" val="134099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Selection tools and data-aware annotations in an interactive node-link diagram representation of the social network for all of the characters in Victor Hugo’s Les </a:t>
            </a:r>
            <a:r>
              <a:rPr lang="en-US" dirty="0" err="1"/>
              <a:t>Misérables</a:t>
            </a:r>
            <a:endParaRPr lang="en-US" dirty="0"/>
          </a:p>
          <a:p>
            <a:r>
              <a:rPr lang="en-US" dirty="0"/>
              <a:t>Characters are linked together if they appear in the same chapter in the book</a:t>
            </a:r>
          </a:p>
          <a:p>
            <a:r>
              <a:rPr lang="en-US" dirty="0"/>
              <a:t>The textual annotations are connected to nodes using red lines and stay connected as the graph layout changes</a:t>
            </a:r>
          </a:p>
          <a:p>
            <a:pPr lvl="0"/>
            <a:r>
              <a:rPr lang="en-US" dirty="0"/>
              <a:t>The toolbar on the upper left is part of the </a:t>
            </a:r>
            <a:r>
              <a:rPr lang="en-US" dirty="0" err="1"/>
              <a:t>VisDock</a:t>
            </a:r>
            <a:r>
              <a:rPr lang="en-US" dirty="0"/>
              <a:t> toolkit, and provides tools for annotation, navigation, and selection (Choi, 2015)</a:t>
            </a:r>
          </a:p>
          <a:p>
            <a:endParaRPr lang="en-US" dirty="0"/>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18</a:t>
            </a:fld>
            <a:endParaRPr lang="en-US"/>
          </a:p>
        </p:txBody>
      </p:sp>
    </p:spTree>
    <p:extLst>
      <p:ext uri="{BB962C8B-B14F-4D97-AF65-F5344CB8AC3E}">
        <p14:creationId xmlns:p14="http://schemas.microsoft.com/office/powerpoint/2010/main" val="2900313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https://keshif.me/gallery/dc_homicides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Selecting items in one view highlights them in others; for example, the user is currently hovering over the bar for “70k-300k” in the view titled “# of Records”, which causes those breaches (i.e. 124 breaches that exposed in the range of 70,000 to 300,000 records) to also be highlighted in orange in other views, including in the timeline at the bottom</a:t>
            </a:r>
          </a:p>
          <a:p>
            <a:endParaRPr lang="en-US" dirty="0"/>
          </a:p>
        </p:txBody>
      </p:sp>
      <p:sp>
        <p:nvSpPr>
          <p:cNvPr id="4" name="灯片编号占位符 3"/>
          <p:cNvSpPr>
            <a:spLocks noGrp="1"/>
          </p:cNvSpPr>
          <p:nvPr>
            <p:ph type="sldNum" sz="quarter" idx="10"/>
          </p:nvPr>
        </p:nvSpPr>
        <p:spPr/>
        <p:txBody>
          <a:bodyPr/>
          <a:lstStyle/>
          <a:p>
            <a:fld id="{79B504C9-A449-4DFC-821B-2841C70D7394}" type="slidenum">
              <a:rPr lang="en-US" smtClean="0"/>
              <a:t>20</a:t>
            </a:fld>
            <a:endParaRPr lang="en-US"/>
          </a:p>
        </p:txBody>
      </p:sp>
    </p:spTree>
    <p:extLst>
      <p:ext uri="{BB962C8B-B14F-4D97-AF65-F5344CB8AC3E}">
        <p14:creationId xmlns:p14="http://schemas.microsoft.com/office/powerpoint/2010/main" val="3810703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B40AE804-9070-4912-A43A-FA90F5815462}" type="datetime1">
              <a:rPr lang="en-US" smtClean="0"/>
              <a:t>4/27/2023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userDrawn="1"/>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01953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3AA03DD-4076-4A20-B471-406A4504E128}" type="datetime1">
              <a:rPr lang="en-US" smtClean="0"/>
              <a:t>4/27/2023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706337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7608055-12C9-460D-A1E8-656BCCDB720F}" type="datetime1">
              <a:rPr lang="en-US" smtClean="0"/>
              <a:t>4/27/2023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9992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a:t>编辑母版文本样式</a:t>
            </a:r>
          </a:p>
          <a:p>
            <a:pPr lvl="1"/>
            <a:r>
              <a:rPr lang="zh-CN" altLang="en-US" dirty="0"/>
              <a:t>第二级</a:t>
            </a:r>
          </a:p>
          <a:p>
            <a:pPr lvl="3"/>
            <a:r>
              <a:rPr lang="zh-CN" altLang="en-US" dirty="0"/>
              <a:t>第三级</a:t>
            </a:r>
          </a:p>
          <a:p>
            <a:pPr lvl="5"/>
            <a:r>
              <a:rPr lang="zh-CN" altLang="en-US" dirty="0"/>
              <a:t>第四级</a:t>
            </a:r>
          </a:p>
          <a:p>
            <a:pPr lvl="6"/>
            <a:r>
              <a:rPr lang="zh-CN" altLang="en-US" dirty="0"/>
              <a:t>第五级</a:t>
            </a:r>
            <a:endParaRPr lang="en-US" dirty="0"/>
          </a:p>
        </p:txBody>
      </p:sp>
      <p:sp>
        <p:nvSpPr>
          <p:cNvPr id="4" name="Date Placeholder 3"/>
          <p:cNvSpPr>
            <a:spLocks noGrp="1"/>
          </p:cNvSpPr>
          <p:nvPr>
            <p:ph type="dt" sz="half" idx="10"/>
          </p:nvPr>
        </p:nvSpPr>
        <p:spPr/>
        <p:txBody>
          <a:bodyPr/>
          <a:lstStyle/>
          <a:p>
            <a:fld id="{568E3CEA-F198-483E-B136-E6DE4D19DBBA}" type="datetime1">
              <a:rPr lang="en-US" smtClean="0"/>
              <a:t>4/27/2023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273727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F4CBDD1-7320-4ECF-A9AA-79E8433EB092}" type="datetime1">
              <a:rPr lang="en-US" smtClean="0"/>
              <a:t>4/27/2023</a:t>
            </a:fld>
            <a:endParaRPr lang="en-US"/>
          </a:p>
        </p:txBody>
      </p:sp>
      <p:sp>
        <p:nvSpPr>
          <p:cNvPr id="5" name="Footer Placeholder 4"/>
          <p:cNvSpPr>
            <a:spLocks noGrp="1"/>
          </p:cNvSpPr>
          <p:nvPr>
            <p:ph type="ftr" sz="quarter" idx="11"/>
          </p:nvPr>
        </p:nvSpPr>
        <p:spPr/>
        <p:txBody>
          <a:bodyPr/>
          <a:lstStyle/>
          <a:p>
            <a:r>
              <a:rPr lang="en-US"/>
              <a:t>Pattern recognition</a:t>
            </a:r>
          </a:p>
        </p:txBody>
      </p:sp>
      <p:sp>
        <p:nvSpPr>
          <p:cNvPr id="6" name="Slide Number Placeholder 5"/>
          <p:cNvSpPr>
            <a:spLocks noGrp="1"/>
          </p:cNvSpPr>
          <p:nvPr>
            <p:ph type="sldNum" sz="quarter" idx="12"/>
          </p:nvPr>
        </p:nvSpPr>
        <p:spPr/>
        <p:txBody>
          <a:bodyPr/>
          <a:lstStyle/>
          <a:p>
            <a:fld id="{0E6D59EA-74EB-4426-9363-A4C6AA2DED66}"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467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98E7F7E-6272-499F-9883-ADBCE8F1C8E9}" type="datetime1">
              <a:rPr lang="en-US" smtClean="0"/>
              <a:t>4/27/2023</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60493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F1315D9-3646-4477-8914-191D4F5FCA48}" type="datetime1">
              <a:rPr lang="en-US" smtClean="0"/>
              <a:t>4/27/2023</a:t>
            </a:fld>
            <a:endParaRPr lang="en-US"/>
          </a:p>
        </p:txBody>
      </p:sp>
      <p:sp>
        <p:nvSpPr>
          <p:cNvPr id="8" name="Footer Placeholder 7"/>
          <p:cNvSpPr>
            <a:spLocks noGrp="1"/>
          </p:cNvSpPr>
          <p:nvPr>
            <p:ph type="ftr" sz="quarter" idx="11"/>
          </p:nvPr>
        </p:nvSpPr>
        <p:spPr/>
        <p:txBody>
          <a:body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21513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02107-2DCC-4A3F-B702-28FF5BE5EF3C}" type="datetime1">
              <a:rPr lang="en-US" smtClean="0"/>
              <a:t>4/27/2023</a:t>
            </a:fld>
            <a:endParaRPr lang="en-US"/>
          </a:p>
        </p:txBody>
      </p:sp>
      <p:sp>
        <p:nvSpPr>
          <p:cNvPr id="4" name="Footer Placeholder 3"/>
          <p:cNvSpPr>
            <a:spLocks noGrp="1"/>
          </p:cNvSpPr>
          <p:nvPr>
            <p:ph type="ftr" sz="quarter" idx="11"/>
          </p:nvPr>
        </p:nvSpPr>
        <p:spPr/>
        <p:txBody>
          <a:bodyPr/>
          <a:lstStyle/>
          <a:p>
            <a:r>
              <a:rPr lang="en-US"/>
              <a:t>Pattern recognition</a:t>
            </a:r>
          </a:p>
        </p:txBody>
      </p:sp>
      <p:sp>
        <p:nvSpPr>
          <p:cNvPr id="5" name="Slide Number Placeholder 4"/>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81546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9EA8D22-B7D2-4543-8CC7-2709FA70EED2}" type="datetime1">
              <a:rPr lang="en-US" smtClean="0"/>
              <a:t>4/27/2023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Pattern recognition</a:t>
            </a:r>
          </a:p>
        </p:txBody>
      </p:sp>
      <p:sp>
        <p:nvSpPr>
          <p:cNvPr id="9" name="Slide Number Placeholder 8"/>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44441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E01D5EF2-F232-42FD-8202-359126439DFA}" type="datetime1">
              <a:rPr lang="en-US" smtClean="0"/>
              <a:t>4/27/2023</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a:t>Pattern recognition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6D59EA-74EB-4426-9363-A4C6AA2DED66}" type="slidenum">
              <a:rPr lang="en-US" smtClean="0"/>
              <a:t>‹#›</a:t>
            </a:fld>
            <a:endParaRPr lang="en-US"/>
          </a:p>
        </p:txBody>
      </p:sp>
    </p:spTree>
    <p:extLst>
      <p:ext uri="{BB962C8B-B14F-4D97-AF65-F5344CB8AC3E}">
        <p14:creationId xmlns:p14="http://schemas.microsoft.com/office/powerpoint/2010/main" val="144442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EE790881-1631-44BF-9266-24387BD5D6B5}" type="datetime1">
              <a:rPr lang="en-US" smtClean="0"/>
              <a:t>4/27/2023</a:t>
            </a:fld>
            <a:endParaRPr lang="en-US"/>
          </a:p>
        </p:txBody>
      </p:sp>
      <p:sp>
        <p:nvSpPr>
          <p:cNvPr id="6" name="Footer Placeholder 5"/>
          <p:cNvSpPr>
            <a:spLocks noGrp="1"/>
          </p:cNvSpPr>
          <p:nvPr>
            <p:ph type="ftr" sz="quarter" idx="11"/>
          </p:nvPr>
        </p:nvSpPr>
        <p:spPr/>
        <p:txBody>
          <a:bodyPr/>
          <a:lstStyle/>
          <a:p>
            <a:r>
              <a:rPr lang="en-US"/>
              <a:t>Pattern recognition</a:t>
            </a:r>
          </a:p>
        </p:txBody>
      </p:sp>
      <p:sp>
        <p:nvSpPr>
          <p:cNvPr id="7" name="Slide Number Placeholder 6"/>
          <p:cNvSpPr>
            <a:spLocks noGrp="1"/>
          </p:cNvSpPr>
          <p:nvPr>
            <p:ph type="sldNum" sz="quarter" idx="12"/>
          </p:nvPr>
        </p:nvSpPr>
        <p:spPr/>
        <p:txBody>
          <a:bodyPr/>
          <a:lstStyle/>
          <a:p>
            <a:fld id="{0E6D59EA-74EB-4426-9363-A4C6AA2DED66}" type="slidenum">
              <a:rPr lang="en-US" smtClean="0"/>
              <a:t>‹#›</a:t>
            </a:fld>
            <a:endParaRPr lang="en-US"/>
          </a:p>
        </p:txBody>
      </p:sp>
    </p:spTree>
    <p:extLst>
      <p:ext uri="{BB962C8B-B14F-4D97-AF65-F5344CB8AC3E}">
        <p14:creationId xmlns:p14="http://schemas.microsoft.com/office/powerpoint/2010/main" val="317123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3"/>
            <a:r>
              <a:rPr lang="zh-CN" altLang="en-US" dirty="0"/>
              <a:t>第三级</a:t>
            </a:r>
          </a:p>
          <a:p>
            <a:pPr lvl="4"/>
            <a:r>
              <a:rPr lang="zh-CN" altLang="en-US" dirty="0"/>
              <a:t>第四级</a:t>
            </a:r>
          </a:p>
          <a:p>
            <a:pPr lvl="5"/>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8DFB841-6234-457D-A7AC-A693C06FBEC2}" type="datetime1">
              <a:rPr lang="en-US" smtClean="0"/>
              <a:t>4/27/2023</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Pattern recognition</a:t>
            </a:r>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en-US" dirty="0"/>
              <a:t>Page </a:t>
            </a:r>
            <a:fld id="{0E6D59EA-74EB-4426-9363-A4C6AA2DED66}" type="slidenum">
              <a:rPr lang="en-US" smtClean="0"/>
              <a:pPr/>
              <a:t>‹#›</a:t>
            </a:fld>
            <a:endParaRPr lang="en-US" dirty="0"/>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7390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t>Data Visualization</a:t>
            </a:r>
            <a:endParaRPr lang="en-US" dirty="0"/>
          </a:p>
        </p:txBody>
      </p:sp>
      <p:sp>
        <p:nvSpPr>
          <p:cNvPr id="3" name="副标题 2"/>
          <p:cNvSpPr>
            <a:spLocks noGrp="1"/>
          </p:cNvSpPr>
          <p:nvPr>
            <p:ph type="subTitle" idx="1"/>
          </p:nvPr>
        </p:nvSpPr>
        <p:spPr>
          <a:xfrm>
            <a:off x="825038" y="4455620"/>
            <a:ext cx="7543800" cy="1495013"/>
          </a:xfrm>
        </p:spPr>
        <p:txBody>
          <a:bodyPr/>
          <a:lstStyle/>
          <a:p>
            <a:r>
              <a:rPr lang="en-US" dirty="0"/>
              <a:t>Ying </a:t>
            </a:r>
            <a:r>
              <a:rPr lang="en-US" dirty="0" err="1"/>
              <a:t>shen</a:t>
            </a:r>
            <a:endParaRPr lang="en-US" dirty="0"/>
          </a:p>
          <a:p>
            <a:r>
              <a:rPr lang="en-US" dirty="0" err="1"/>
              <a:t>Sse</a:t>
            </a:r>
            <a:r>
              <a:rPr lang="en-US" dirty="0"/>
              <a:t>, </a:t>
            </a:r>
            <a:r>
              <a:rPr lang="en-US" dirty="0" err="1"/>
              <a:t>tongji</a:t>
            </a:r>
            <a:r>
              <a:rPr lang="en-US" dirty="0"/>
              <a:t> university</a:t>
            </a:r>
          </a:p>
          <a:p>
            <a:r>
              <a:rPr lang="en-US"/>
              <a:t>Jan. </a:t>
            </a:r>
            <a:r>
              <a:rPr lang="en-US" dirty="0"/>
              <a:t>2018</a:t>
            </a:r>
          </a:p>
        </p:txBody>
      </p:sp>
    </p:spTree>
    <p:extLst>
      <p:ext uri="{BB962C8B-B14F-4D97-AF65-F5344CB8AC3E}">
        <p14:creationId xmlns:p14="http://schemas.microsoft.com/office/powerpoint/2010/main" val="1760551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t>Tasks in data visualization</a:t>
            </a:r>
          </a:p>
          <a:p>
            <a:r>
              <a:rPr lang="en-US" dirty="0">
                <a:solidFill>
                  <a:schemeClr val="bg1">
                    <a:lumMod val="75000"/>
                  </a:schemeClr>
                </a:solidFill>
              </a:rPr>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10</a:t>
            </a:fld>
            <a:endParaRPr lang="en-US"/>
          </a:p>
        </p:txBody>
      </p:sp>
    </p:spTree>
    <p:extLst>
      <p:ext uri="{BB962C8B-B14F-4D97-AF65-F5344CB8AC3E}">
        <p14:creationId xmlns:p14="http://schemas.microsoft.com/office/powerpoint/2010/main" val="112633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Tasks in data visualization</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11</a:t>
            </a:fld>
            <a:endParaRPr lang="en-US"/>
          </a:p>
        </p:txBody>
      </p:sp>
      <p:graphicFrame>
        <p:nvGraphicFramePr>
          <p:cNvPr id="7" name="表格 6"/>
          <p:cNvGraphicFramePr>
            <a:graphicFrameLocks noGrp="1"/>
          </p:cNvGraphicFramePr>
          <p:nvPr>
            <p:extLst>
              <p:ext uri="{D42A27DB-BD31-4B8C-83A1-F6EECF244321}">
                <p14:modId xmlns:p14="http://schemas.microsoft.com/office/powerpoint/2010/main" val="4294135324"/>
              </p:ext>
            </p:extLst>
          </p:nvPr>
        </p:nvGraphicFramePr>
        <p:xfrm>
          <a:off x="94290" y="855824"/>
          <a:ext cx="8957800" cy="5718113"/>
        </p:xfrm>
        <a:graphic>
          <a:graphicData uri="http://schemas.openxmlformats.org/drawingml/2006/table">
            <a:tbl>
              <a:tblPr firstRow="1" bandRow="1">
                <a:tableStyleId>{5C22544A-7EE6-4342-B048-85BDC9FD1C3A}</a:tableStyleId>
              </a:tblPr>
              <a:tblGrid>
                <a:gridCol w="3102691">
                  <a:extLst>
                    <a:ext uri="{9D8B030D-6E8A-4147-A177-3AD203B41FA5}">
                      <a16:colId xmlns:a16="http://schemas.microsoft.com/office/drawing/2014/main" val="2131890775"/>
                    </a:ext>
                  </a:extLst>
                </a:gridCol>
                <a:gridCol w="5855109">
                  <a:extLst>
                    <a:ext uri="{9D8B030D-6E8A-4147-A177-3AD203B41FA5}">
                      <a16:colId xmlns:a16="http://schemas.microsoft.com/office/drawing/2014/main" val="1298046776"/>
                    </a:ext>
                  </a:extLst>
                </a:gridCol>
              </a:tblGrid>
              <a:tr h="490793">
                <a:tc>
                  <a:txBody>
                    <a:bodyPr/>
                    <a:lstStyle/>
                    <a:p>
                      <a:r>
                        <a:rPr lang="en-US" i="1" dirty="0"/>
                        <a:t>Task Categories</a:t>
                      </a:r>
                    </a:p>
                  </a:txBody>
                  <a:tcPr anchor="ctr"/>
                </a:tc>
                <a:tc>
                  <a:txBody>
                    <a:bodyPr/>
                    <a:lstStyle/>
                    <a:p>
                      <a:r>
                        <a:rPr lang="en-US" dirty="0"/>
                        <a:t>Task</a:t>
                      </a:r>
                      <a:r>
                        <a:rPr lang="en-US" baseline="0" dirty="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a:t>Data and view specification</a:t>
                      </a:r>
                    </a:p>
                  </a:txBody>
                  <a:tcPr/>
                </a:tc>
                <a:tc>
                  <a:txBody>
                    <a:bodyPr/>
                    <a:lstStyle/>
                    <a:p>
                      <a:pPr>
                        <a:lnSpc>
                          <a:spcPct val="100000"/>
                        </a:lnSpc>
                        <a:spcBef>
                          <a:spcPts val="0"/>
                        </a:spcBef>
                        <a:spcAft>
                          <a:spcPts val="600"/>
                        </a:spcAft>
                      </a:pPr>
                      <a:r>
                        <a:rPr lang="en-US" sz="2000" b="1" dirty="0"/>
                        <a:t>Visualize</a:t>
                      </a:r>
                      <a:r>
                        <a:rPr lang="en-US" sz="2000" dirty="0"/>
                        <a:t> data by choosing visual encodings</a:t>
                      </a:r>
                    </a:p>
                    <a:p>
                      <a:pPr>
                        <a:lnSpc>
                          <a:spcPct val="100000"/>
                        </a:lnSpc>
                        <a:spcBef>
                          <a:spcPts val="0"/>
                        </a:spcBef>
                        <a:spcAft>
                          <a:spcPts val="600"/>
                        </a:spcAft>
                      </a:pPr>
                      <a:r>
                        <a:rPr lang="en-US" sz="2000" b="1" dirty="0"/>
                        <a:t>Filter</a:t>
                      </a:r>
                      <a:r>
                        <a:rPr lang="en-US" sz="2000" dirty="0"/>
                        <a:t> out data to focus on relevant items</a:t>
                      </a:r>
                    </a:p>
                    <a:p>
                      <a:pPr>
                        <a:lnSpc>
                          <a:spcPct val="100000"/>
                        </a:lnSpc>
                        <a:spcBef>
                          <a:spcPts val="0"/>
                        </a:spcBef>
                        <a:spcAft>
                          <a:spcPts val="600"/>
                        </a:spcAft>
                      </a:pPr>
                      <a:r>
                        <a:rPr lang="en-US" sz="2000" b="1" dirty="0"/>
                        <a:t>Sort</a:t>
                      </a:r>
                      <a:r>
                        <a:rPr lang="en-US" sz="2000" dirty="0"/>
                        <a:t> items to expose patterns</a:t>
                      </a:r>
                    </a:p>
                    <a:p>
                      <a:pPr>
                        <a:lnSpc>
                          <a:spcPct val="100000"/>
                        </a:lnSpc>
                        <a:spcBef>
                          <a:spcPts val="0"/>
                        </a:spcBef>
                        <a:spcAft>
                          <a:spcPts val="600"/>
                        </a:spcAft>
                      </a:pPr>
                      <a:r>
                        <a:rPr lang="en-US" sz="2000" b="1" dirty="0"/>
                        <a:t>Derive</a:t>
                      </a:r>
                      <a:r>
                        <a:rPr lang="en-US" sz="2000" baseline="0" dirty="0"/>
                        <a:t> values of models from source data</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a:t>View manipulation</a:t>
                      </a:r>
                    </a:p>
                  </a:txBody>
                  <a:tcPr/>
                </a:tc>
                <a:tc>
                  <a:txBody>
                    <a:bodyPr/>
                    <a:lstStyle/>
                    <a:p>
                      <a:pPr>
                        <a:lnSpc>
                          <a:spcPct val="100000"/>
                        </a:lnSpc>
                        <a:spcBef>
                          <a:spcPts val="0"/>
                        </a:spcBef>
                        <a:spcAft>
                          <a:spcPts val="600"/>
                        </a:spcAft>
                      </a:pPr>
                      <a:r>
                        <a:rPr lang="en-US" sz="2000" b="1" dirty="0"/>
                        <a:t>Select</a:t>
                      </a:r>
                      <a:r>
                        <a:rPr lang="en-US" sz="2000" dirty="0"/>
                        <a:t> items to highlight, filter, or manipulate</a:t>
                      </a:r>
                    </a:p>
                    <a:p>
                      <a:pPr>
                        <a:lnSpc>
                          <a:spcPct val="100000"/>
                        </a:lnSpc>
                        <a:spcBef>
                          <a:spcPts val="0"/>
                        </a:spcBef>
                        <a:spcAft>
                          <a:spcPts val="600"/>
                        </a:spcAft>
                      </a:pPr>
                      <a:r>
                        <a:rPr lang="en-US" sz="2000" b="1" dirty="0"/>
                        <a:t>Navigate</a:t>
                      </a:r>
                      <a:r>
                        <a:rPr lang="en-US" sz="2000" dirty="0"/>
                        <a:t> to examine high-level patterns and low level detail</a:t>
                      </a:r>
                    </a:p>
                    <a:p>
                      <a:pPr>
                        <a:lnSpc>
                          <a:spcPct val="100000"/>
                        </a:lnSpc>
                        <a:spcBef>
                          <a:spcPts val="0"/>
                        </a:spcBef>
                        <a:spcAft>
                          <a:spcPts val="600"/>
                        </a:spcAft>
                      </a:pPr>
                      <a:r>
                        <a:rPr lang="en-US" sz="2000" b="1" dirty="0"/>
                        <a:t>Coordinate</a:t>
                      </a:r>
                      <a:r>
                        <a:rPr lang="en-US" sz="2000" dirty="0"/>
                        <a:t> views for linked exploration</a:t>
                      </a:r>
                    </a:p>
                    <a:p>
                      <a:pPr>
                        <a:lnSpc>
                          <a:spcPct val="100000"/>
                        </a:lnSpc>
                        <a:spcBef>
                          <a:spcPts val="0"/>
                        </a:spcBef>
                        <a:spcAft>
                          <a:spcPts val="600"/>
                        </a:spcAft>
                      </a:pPr>
                      <a:r>
                        <a:rPr lang="en-US" sz="2000" b="1" dirty="0"/>
                        <a:t>Organize</a:t>
                      </a:r>
                      <a:r>
                        <a:rPr lang="en-US" sz="2000" baseline="0" dirty="0"/>
                        <a:t> multiple windows and workspaces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a:t>Process and provenance</a:t>
                      </a:r>
                    </a:p>
                  </a:txBody>
                  <a:tcPr/>
                </a:tc>
                <a:tc>
                  <a:txBody>
                    <a:bodyPr/>
                    <a:lstStyle/>
                    <a:p>
                      <a:pPr>
                        <a:lnSpc>
                          <a:spcPct val="100000"/>
                        </a:lnSpc>
                        <a:spcBef>
                          <a:spcPts val="0"/>
                        </a:spcBef>
                        <a:spcAft>
                          <a:spcPts val="600"/>
                        </a:spcAft>
                      </a:pPr>
                      <a:r>
                        <a:rPr lang="en-US" sz="2000" b="1" dirty="0"/>
                        <a:t>Record</a:t>
                      </a:r>
                      <a:r>
                        <a:rPr lang="en-US" sz="2000" dirty="0"/>
                        <a:t> analysis histories for </a:t>
                      </a:r>
                      <a:r>
                        <a:rPr lang="en-US" sz="2000" dirty="0" err="1"/>
                        <a:t>revisitation</a:t>
                      </a:r>
                      <a:r>
                        <a:rPr lang="en-US" sz="2000" dirty="0"/>
                        <a:t>, review,</a:t>
                      </a:r>
                      <a:r>
                        <a:rPr lang="en-US" sz="2000" baseline="0" dirty="0"/>
                        <a:t> and sharing</a:t>
                      </a:r>
                    </a:p>
                    <a:p>
                      <a:pPr>
                        <a:lnSpc>
                          <a:spcPct val="100000"/>
                        </a:lnSpc>
                        <a:spcBef>
                          <a:spcPts val="0"/>
                        </a:spcBef>
                        <a:spcAft>
                          <a:spcPts val="600"/>
                        </a:spcAft>
                      </a:pPr>
                      <a:r>
                        <a:rPr lang="en-US" sz="2000" b="1" baseline="0" dirty="0"/>
                        <a:t>Annotate</a:t>
                      </a:r>
                      <a:r>
                        <a:rPr lang="en-US" sz="2000" baseline="0" dirty="0"/>
                        <a:t> patterns to document findings</a:t>
                      </a:r>
                    </a:p>
                    <a:p>
                      <a:pPr>
                        <a:lnSpc>
                          <a:spcPct val="100000"/>
                        </a:lnSpc>
                        <a:spcBef>
                          <a:spcPts val="0"/>
                        </a:spcBef>
                        <a:spcAft>
                          <a:spcPts val="600"/>
                        </a:spcAft>
                      </a:pPr>
                      <a:r>
                        <a:rPr lang="en-US" sz="2000" b="1" baseline="0" dirty="0"/>
                        <a:t>Share</a:t>
                      </a:r>
                      <a:r>
                        <a:rPr lang="en-US" sz="2000" baseline="0" dirty="0"/>
                        <a:t> views and annotations to enable collaboration</a:t>
                      </a:r>
                    </a:p>
                    <a:p>
                      <a:pPr>
                        <a:lnSpc>
                          <a:spcPct val="100000"/>
                        </a:lnSpc>
                        <a:spcBef>
                          <a:spcPts val="0"/>
                        </a:spcBef>
                        <a:spcAft>
                          <a:spcPts val="600"/>
                        </a:spcAft>
                      </a:pPr>
                      <a:r>
                        <a:rPr lang="en-US" sz="2000" b="1" baseline="0" dirty="0"/>
                        <a:t>Guide</a:t>
                      </a:r>
                      <a:r>
                        <a:rPr lang="en-US" sz="2000" baseline="0" dirty="0"/>
                        <a:t> users through analysis tasks or stories</a:t>
                      </a:r>
                      <a:endParaRPr lang="en-US" sz="2000" dirty="0"/>
                    </a:p>
                  </a:txBody>
                  <a:tcPr/>
                </a:tc>
                <a:extLst>
                  <a:ext uri="{0D108BD9-81ED-4DB2-BD59-A6C34878D82A}">
                    <a16:rowId xmlns:a16="http://schemas.microsoft.com/office/drawing/2014/main" val="4082414783"/>
                  </a:ext>
                </a:extLst>
              </a:tr>
            </a:tbl>
          </a:graphicData>
        </a:graphic>
      </p:graphicFrame>
    </p:spTree>
    <p:extLst>
      <p:ext uri="{BB962C8B-B14F-4D97-AF65-F5344CB8AC3E}">
        <p14:creationId xmlns:p14="http://schemas.microsoft.com/office/powerpoint/2010/main" val="1075766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fontAlgn="t"/>
            <a:r>
              <a:rPr lang="en-US" altLang="zh-CN" dirty="0"/>
              <a:t>Data and view specification</a:t>
            </a:r>
          </a:p>
        </p:txBody>
      </p:sp>
      <p:sp>
        <p:nvSpPr>
          <p:cNvPr id="3" name="内容占位符 2"/>
          <p:cNvSpPr>
            <a:spLocks noGrp="1"/>
          </p:cNvSpPr>
          <p:nvPr>
            <p:ph idx="1"/>
          </p:nvPr>
        </p:nvSpPr>
        <p:spPr/>
        <p:txBody>
          <a:bodyPr/>
          <a:lstStyle/>
          <a:p>
            <a:r>
              <a:rPr lang="en-US" dirty="0"/>
              <a:t>Visualize data by choosing visual encodings</a:t>
            </a:r>
          </a:p>
          <a:p>
            <a:r>
              <a:rPr lang="en-US" dirty="0"/>
              <a:t>Filter out data to focus on relevant items</a:t>
            </a:r>
          </a:p>
          <a:p>
            <a:r>
              <a:rPr lang="en-US" dirty="0"/>
              <a:t>Sort items to expose patterns</a:t>
            </a:r>
          </a:p>
          <a:p>
            <a:r>
              <a:rPr lang="en-US" dirty="0"/>
              <a:t>Derive values of models from source data</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12</a:t>
            </a:fld>
            <a:endParaRPr lang="en-US"/>
          </a:p>
        </p:txBody>
      </p:sp>
    </p:spTree>
    <p:extLst>
      <p:ext uri="{BB962C8B-B14F-4D97-AF65-F5344CB8AC3E}">
        <p14:creationId xmlns:p14="http://schemas.microsoft.com/office/powerpoint/2010/main" val="2698885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320197" cy="680047"/>
          </a:xfrm>
        </p:spPr>
        <p:txBody>
          <a:bodyPr>
            <a:normAutofit fontScale="90000"/>
          </a:bodyPr>
          <a:lstStyle/>
          <a:p>
            <a:r>
              <a:rPr lang="en-US" dirty="0"/>
              <a:t>Visualize data by choosing visual encodings</a:t>
            </a:r>
          </a:p>
        </p:txBody>
      </p:sp>
      <p:sp>
        <p:nvSpPr>
          <p:cNvPr id="3" name="内容占位符 2"/>
          <p:cNvSpPr>
            <a:spLocks noGrp="1"/>
          </p:cNvSpPr>
          <p:nvPr>
            <p:ph idx="1"/>
          </p:nvPr>
        </p:nvSpPr>
        <p:spPr/>
        <p:txBody>
          <a:bodyPr/>
          <a:lstStyle/>
          <a:p>
            <a:r>
              <a:rPr lang="en-US" dirty="0"/>
              <a:t>Selecting a visual encoding for a particular dataset is the most fundamental operation</a:t>
            </a:r>
          </a:p>
          <a:p>
            <a:r>
              <a:rPr lang="en-US" dirty="0"/>
              <a:t>A common approach is providing a palette of available charts </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13</a:t>
            </a:fld>
            <a:endParaRPr lang="en-US"/>
          </a:p>
        </p:txBody>
      </p:sp>
      <p:pic>
        <p:nvPicPr>
          <p:cNvPr id="7"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4770" y="2231664"/>
            <a:ext cx="6296840" cy="3834951"/>
          </a:xfrm>
          <a:prstGeom prst="rect">
            <a:avLst/>
          </a:prstGeom>
        </p:spPr>
      </p:pic>
    </p:spTree>
    <p:extLst>
      <p:ext uri="{BB962C8B-B14F-4D97-AF65-F5344CB8AC3E}">
        <p14:creationId xmlns:p14="http://schemas.microsoft.com/office/powerpoint/2010/main" val="2472096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Filter out data to focus on relevant items</a:t>
            </a:r>
          </a:p>
        </p:txBody>
      </p:sp>
      <p:sp>
        <p:nvSpPr>
          <p:cNvPr id="3" name="内容占位符 2"/>
          <p:cNvSpPr>
            <a:spLocks noGrp="1"/>
          </p:cNvSpPr>
          <p:nvPr>
            <p:ph idx="1"/>
          </p:nvPr>
        </p:nvSpPr>
        <p:spPr/>
        <p:txBody>
          <a:bodyPr/>
          <a:lstStyle/>
          <a:p>
            <a:r>
              <a:rPr lang="en-US" dirty="0"/>
              <a:t>Eliminating unrelated information from the view is critical</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14</a:t>
            </a:fld>
            <a:endParaRPr lang="en-US"/>
          </a:p>
        </p:txBody>
      </p:sp>
      <p:pic>
        <p:nvPicPr>
          <p:cNvPr id="7" name="图片 6"/>
          <p:cNvPicPr>
            <a:picLocks noChangeAspect="1"/>
          </p:cNvPicPr>
          <p:nvPr/>
        </p:nvPicPr>
        <p:blipFill>
          <a:blip r:embed="rId2"/>
          <a:stretch>
            <a:fillRect/>
          </a:stretch>
        </p:blipFill>
        <p:spPr>
          <a:xfrm>
            <a:off x="784290" y="1553901"/>
            <a:ext cx="7577799" cy="45271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773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Sort items to expose patterns</a:t>
            </a:r>
          </a:p>
        </p:txBody>
      </p:sp>
      <p:sp>
        <p:nvSpPr>
          <p:cNvPr id="3" name="内容占位符 2"/>
          <p:cNvSpPr>
            <a:spLocks noGrp="1"/>
          </p:cNvSpPr>
          <p:nvPr>
            <p:ph idx="1"/>
          </p:nvPr>
        </p:nvSpPr>
        <p:spPr/>
        <p:txBody>
          <a:bodyPr/>
          <a:lstStyle/>
          <a:p>
            <a:r>
              <a:rPr lang="en-US" dirty="0"/>
              <a:t>Ordering data items according to some dimension</a:t>
            </a:r>
          </a:p>
          <a:p>
            <a:pPr lvl="1"/>
            <a:r>
              <a:rPr lang="en-US" dirty="0"/>
              <a:t>Age, income, price...</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15</a:t>
            </a:fld>
            <a:endParaRPr lang="en-US"/>
          </a:p>
        </p:txBody>
      </p:sp>
      <p:pic>
        <p:nvPicPr>
          <p:cNvPr id="7" name="图片 6"/>
          <p:cNvPicPr>
            <a:picLocks noChangeAspect="1"/>
          </p:cNvPicPr>
          <p:nvPr/>
        </p:nvPicPr>
        <p:blipFill rotWithShape="1">
          <a:blip r:embed="rId2"/>
          <a:srcRect t="940" b="12179"/>
          <a:stretch/>
        </p:blipFill>
        <p:spPr>
          <a:xfrm>
            <a:off x="1118132" y="1733202"/>
            <a:ext cx="6789735" cy="47265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118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Derive values of models from </a:t>
            </a:r>
            <a:r>
              <a:rPr lang="en-US"/>
              <a:t>source data</a:t>
            </a:r>
          </a:p>
        </p:txBody>
      </p:sp>
      <p:sp>
        <p:nvSpPr>
          <p:cNvPr id="3" name="内容占位符 2"/>
          <p:cNvSpPr>
            <a:spLocks noGrp="1"/>
          </p:cNvSpPr>
          <p:nvPr>
            <p:ph idx="1"/>
          </p:nvPr>
        </p:nvSpPr>
        <p:spPr/>
        <p:txBody>
          <a:bodyPr/>
          <a:lstStyle/>
          <a:p>
            <a:r>
              <a:rPr lang="en-US" dirty="0"/>
              <a:t>Calculate statistics (e.g., mean, median), transformations, etc.</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16</a:t>
            </a:fld>
            <a:endParaRPr lang="en-US"/>
          </a:p>
        </p:txBody>
      </p:sp>
      <p:pic>
        <p:nvPicPr>
          <p:cNvPr id="8" name="图片 7"/>
          <p:cNvPicPr>
            <a:picLocks noChangeAspect="1"/>
          </p:cNvPicPr>
          <p:nvPr/>
        </p:nvPicPr>
        <p:blipFill>
          <a:blip r:embed="rId2"/>
          <a:stretch>
            <a:fillRect/>
          </a:stretch>
        </p:blipFill>
        <p:spPr>
          <a:xfrm>
            <a:off x="2004185" y="1600200"/>
            <a:ext cx="5138010" cy="4394200"/>
          </a:xfrm>
          <a:prstGeom prst="rect">
            <a:avLst/>
          </a:prstGeom>
        </p:spPr>
      </p:pic>
    </p:spTree>
    <p:extLst>
      <p:ext uri="{BB962C8B-B14F-4D97-AF65-F5344CB8AC3E}">
        <p14:creationId xmlns:p14="http://schemas.microsoft.com/office/powerpoint/2010/main" val="390999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View manipulation</a:t>
            </a:r>
          </a:p>
        </p:txBody>
      </p:sp>
      <p:sp>
        <p:nvSpPr>
          <p:cNvPr id="3" name="内容占位符 2"/>
          <p:cNvSpPr>
            <a:spLocks noGrp="1"/>
          </p:cNvSpPr>
          <p:nvPr>
            <p:ph idx="1"/>
          </p:nvPr>
        </p:nvSpPr>
        <p:spPr/>
        <p:txBody>
          <a:bodyPr/>
          <a:lstStyle/>
          <a:p>
            <a:r>
              <a:rPr lang="en-US" dirty="0"/>
              <a:t>Select items to highlight, filter, or manipulate</a:t>
            </a:r>
          </a:p>
          <a:p>
            <a:r>
              <a:rPr lang="en-US" dirty="0"/>
              <a:t>Navigate to examine high-level patterns and low-level detail</a:t>
            </a:r>
          </a:p>
          <a:p>
            <a:r>
              <a:rPr lang="en-US" dirty="0"/>
              <a:t>Coordinate views for linked exploration</a:t>
            </a:r>
          </a:p>
          <a:p>
            <a:r>
              <a:rPr lang="en-US" dirty="0"/>
              <a:t>Organize multiple windows and workspaces</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17</a:t>
            </a:fld>
            <a:endParaRPr lang="en-US"/>
          </a:p>
        </p:txBody>
      </p:sp>
    </p:spTree>
    <p:extLst>
      <p:ext uri="{BB962C8B-B14F-4D97-AF65-F5344CB8AC3E}">
        <p14:creationId xmlns:p14="http://schemas.microsoft.com/office/powerpoint/2010/main" val="333265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9" y="116785"/>
            <a:ext cx="8364442" cy="680047"/>
          </a:xfrm>
        </p:spPr>
        <p:txBody>
          <a:bodyPr>
            <a:normAutofit fontScale="90000"/>
          </a:bodyPr>
          <a:lstStyle/>
          <a:p>
            <a:r>
              <a:rPr lang="en-US" dirty="0"/>
              <a:t>Select items to highlight, filter, or manipulate</a:t>
            </a:r>
          </a:p>
        </p:txBody>
      </p:sp>
      <p:sp>
        <p:nvSpPr>
          <p:cNvPr id="3" name="内容占位符 2"/>
          <p:cNvSpPr>
            <a:spLocks noGrp="1"/>
          </p:cNvSpPr>
          <p:nvPr>
            <p:ph idx="1"/>
          </p:nvPr>
        </p:nvSpPr>
        <p:spPr/>
        <p:txBody>
          <a:bodyPr/>
          <a:lstStyle/>
          <a:p>
            <a:r>
              <a:rPr lang="en-US" dirty="0"/>
              <a:t>Pointing to an item indicates the subject of action</a:t>
            </a:r>
          </a:p>
          <a:p>
            <a:r>
              <a:rPr lang="en-US" dirty="0"/>
              <a:t>Common forms of selection include clicks, mouse hover, and region selections</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18</a:t>
            </a:fld>
            <a:endParaRPr lang="en-US"/>
          </a:p>
        </p:txBody>
      </p:sp>
      <p:pic>
        <p:nvPicPr>
          <p:cNvPr id="9" name="Picture 5" descr="newhugo"/>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182" y="2071644"/>
            <a:ext cx="7113887" cy="4570704"/>
          </a:xfrm>
          <a:prstGeom prst="rect">
            <a:avLst/>
          </a:prstGeom>
          <a:noFill/>
          <a:ln>
            <a:noFill/>
          </a:ln>
        </p:spPr>
      </p:pic>
    </p:spTree>
    <p:extLst>
      <p:ext uri="{BB962C8B-B14F-4D97-AF65-F5344CB8AC3E}">
        <p14:creationId xmlns:p14="http://schemas.microsoft.com/office/powerpoint/2010/main" val="1207676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64639" y="2143350"/>
            <a:ext cx="5400000" cy="3600000"/>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a:xfrm>
            <a:off x="587829" y="116785"/>
            <a:ext cx="8437638" cy="680047"/>
          </a:xfrm>
        </p:spPr>
        <p:txBody>
          <a:bodyPr>
            <a:noAutofit/>
          </a:bodyPr>
          <a:lstStyle/>
          <a:p>
            <a:r>
              <a:rPr lang="en-US" sz="3000" dirty="0"/>
              <a:t>Navigate to examine high-level patterns and low-level detail</a:t>
            </a:r>
          </a:p>
        </p:txBody>
      </p:sp>
      <p:sp>
        <p:nvSpPr>
          <p:cNvPr id="3" name="内容占位符 2"/>
          <p:cNvSpPr>
            <a:spLocks noGrp="1"/>
          </p:cNvSpPr>
          <p:nvPr>
            <p:ph idx="1"/>
          </p:nvPr>
        </p:nvSpPr>
        <p:spPr/>
        <p:txBody>
          <a:bodyPr/>
          <a:lstStyle/>
          <a:p>
            <a:r>
              <a:rPr lang="en-US" altLang="zh-CN" dirty="0"/>
              <a:t>Navigation operations such as pan and zoom allow the user to control the size an position of  viewport</a:t>
            </a:r>
          </a:p>
          <a:p>
            <a:pPr lvl="1"/>
            <a:r>
              <a:rPr lang="en-US" dirty="0"/>
              <a:t>E.g., Google Maps, Adobe Photoshop, and Microsoft Word</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19</a:t>
            </a:fld>
            <a:endParaRPr lang="en-US"/>
          </a:p>
        </p:txBody>
      </p:sp>
      <p:pic>
        <p:nvPicPr>
          <p:cNvPr id="8" name="图片 7"/>
          <p:cNvPicPr>
            <a:picLocks noChangeAspect="1"/>
          </p:cNvPicPr>
          <p:nvPr/>
        </p:nvPicPr>
        <p:blipFill rotWithShape="1">
          <a:blip r:embed="rId3"/>
          <a:srcRect l="15203" r="10489"/>
          <a:stretch/>
        </p:blipFill>
        <p:spPr>
          <a:xfrm>
            <a:off x="4241528" y="3015102"/>
            <a:ext cx="4783939" cy="36272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5798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t>Introduction</a:t>
            </a:r>
          </a:p>
          <a:p>
            <a:r>
              <a:rPr lang="en-US" dirty="0"/>
              <a:t>Tasks in data visualization</a:t>
            </a:r>
          </a:p>
          <a:p>
            <a:r>
              <a:rPr lang="en-US" dirty="0"/>
              <a:t>Visualization by data type</a:t>
            </a:r>
          </a:p>
          <a:p>
            <a:r>
              <a:rPr lang="en-US" dirty="0"/>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a:t>
            </a:fld>
            <a:endParaRPr lang="en-US"/>
          </a:p>
        </p:txBody>
      </p:sp>
    </p:spTree>
    <p:extLst>
      <p:ext uri="{BB962C8B-B14F-4D97-AF65-F5344CB8AC3E}">
        <p14:creationId xmlns:p14="http://schemas.microsoft.com/office/powerpoint/2010/main" val="898715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Coordinate views for linked exploration</a:t>
            </a:r>
          </a:p>
        </p:txBody>
      </p:sp>
      <p:sp>
        <p:nvSpPr>
          <p:cNvPr id="3" name="内容占位符 2"/>
          <p:cNvSpPr>
            <a:spLocks noGrp="1"/>
          </p:cNvSpPr>
          <p:nvPr>
            <p:ph idx="1"/>
          </p:nvPr>
        </p:nvSpPr>
        <p:spPr/>
        <p:txBody>
          <a:bodyPr/>
          <a:lstStyle/>
          <a:p>
            <a:r>
              <a:rPr lang="en-US" dirty="0"/>
              <a:t>Visualization tools often include multiple views of the same dataset</a:t>
            </a:r>
          </a:p>
          <a:p>
            <a:r>
              <a:rPr lang="en-US" dirty="0"/>
              <a:t>Selecting items in one view highlights them in others</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20</a:t>
            </a:fld>
            <a:endParaRPr lang="en-US"/>
          </a:p>
        </p:txBody>
      </p:sp>
      <p:pic>
        <p:nvPicPr>
          <p:cNvPr id="8" name="图片 7"/>
          <p:cNvPicPr>
            <a:picLocks noChangeAspect="1"/>
          </p:cNvPicPr>
          <p:nvPr/>
        </p:nvPicPr>
        <p:blipFill>
          <a:blip r:embed="rId3"/>
          <a:stretch>
            <a:fillRect/>
          </a:stretch>
        </p:blipFill>
        <p:spPr>
          <a:xfrm>
            <a:off x="18061" y="2399252"/>
            <a:ext cx="9160129" cy="4271145"/>
          </a:xfrm>
          <a:prstGeom prst="rect">
            <a:avLst/>
          </a:prstGeom>
        </p:spPr>
      </p:pic>
    </p:spTree>
    <p:extLst>
      <p:ext uri="{BB962C8B-B14F-4D97-AF65-F5344CB8AC3E}">
        <p14:creationId xmlns:p14="http://schemas.microsoft.com/office/powerpoint/2010/main" val="191456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Organize multiple windows and workspaces</a:t>
            </a:r>
          </a:p>
        </p:txBody>
      </p:sp>
      <p:sp>
        <p:nvSpPr>
          <p:cNvPr id="3" name="内容占位符 2"/>
          <p:cNvSpPr>
            <a:spLocks noGrp="1"/>
          </p:cNvSpPr>
          <p:nvPr>
            <p:ph idx="1"/>
          </p:nvPr>
        </p:nvSpPr>
        <p:spPr/>
        <p:txBody>
          <a:bodyPr/>
          <a:lstStyle/>
          <a:p>
            <a:r>
              <a:rPr lang="en-US" dirty="0"/>
              <a:t>Many visualization tools allow for dragging and dropping views</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21</a:t>
            </a:fld>
            <a:endParaRPr lang="en-US"/>
          </a:p>
        </p:txBody>
      </p:sp>
      <p:pic>
        <p:nvPicPr>
          <p:cNvPr id="7" name="图片 6"/>
          <p:cNvPicPr>
            <a:picLocks noChangeAspect="1"/>
          </p:cNvPicPr>
          <p:nvPr/>
        </p:nvPicPr>
        <p:blipFill>
          <a:blip r:embed="rId2"/>
          <a:stretch>
            <a:fillRect/>
          </a:stretch>
        </p:blipFill>
        <p:spPr>
          <a:xfrm>
            <a:off x="18061" y="2399252"/>
            <a:ext cx="9160129" cy="4271145"/>
          </a:xfrm>
          <a:prstGeom prst="rect">
            <a:avLst/>
          </a:prstGeom>
        </p:spPr>
      </p:pic>
    </p:spTree>
    <p:extLst>
      <p:ext uri="{BB962C8B-B14F-4D97-AF65-F5344CB8AC3E}">
        <p14:creationId xmlns:p14="http://schemas.microsoft.com/office/powerpoint/2010/main" val="3037269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Process and provenance</a:t>
            </a:r>
          </a:p>
        </p:txBody>
      </p:sp>
      <p:sp>
        <p:nvSpPr>
          <p:cNvPr id="3" name="内容占位符 2"/>
          <p:cNvSpPr>
            <a:spLocks noGrp="1"/>
          </p:cNvSpPr>
          <p:nvPr>
            <p:ph idx="1"/>
          </p:nvPr>
        </p:nvSpPr>
        <p:spPr/>
        <p:txBody>
          <a:bodyPr/>
          <a:lstStyle/>
          <a:p>
            <a:r>
              <a:rPr lang="en-US" dirty="0"/>
              <a:t>Record analysis histories for </a:t>
            </a:r>
            <a:r>
              <a:rPr lang="en-US" dirty="0" err="1"/>
              <a:t>revisitation</a:t>
            </a:r>
            <a:r>
              <a:rPr lang="en-US" dirty="0"/>
              <a:t>, review, and sharing</a:t>
            </a:r>
          </a:p>
          <a:p>
            <a:r>
              <a:rPr lang="en-US" dirty="0"/>
              <a:t>Annotate patterns to document findings</a:t>
            </a:r>
          </a:p>
          <a:p>
            <a:r>
              <a:rPr lang="en-US" dirty="0"/>
              <a:t>Share views and annotations to enable collaboration</a:t>
            </a:r>
          </a:p>
          <a:p>
            <a:r>
              <a:rPr lang="en-US" dirty="0"/>
              <a:t>Guide users through analysis tasks or stories</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22</a:t>
            </a:fld>
            <a:endParaRPr lang="en-US"/>
          </a:p>
        </p:txBody>
      </p:sp>
    </p:spTree>
    <p:extLst>
      <p:ext uri="{BB962C8B-B14F-4D97-AF65-F5344CB8AC3E}">
        <p14:creationId xmlns:p14="http://schemas.microsoft.com/office/powerpoint/2010/main" val="3297796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Autofit/>
          </a:bodyPr>
          <a:lstStyle/>
          <a:p>
            <a:r>
              <a:rPr lang="en-US" sz="2800" dirty="0"/>
              <a:t>Record analysis histories for </a:t>
            </a:r>
            <a:r>
              <a:rPr lang="en-US" sz="2800" dirty="0" err="1"/>
              <a:t>revisitation</a:t>
            </a:r>
            <a:r>
              <a:rPr lang="en-US" sz="2800" dirty="0"/>
              <a:t>, review, and sharing</a:t>
            </a:r>
          </a:p>
        </p:txBody>
      </p:sp>
      <p:sp>
        <p:nvSpPr>
          <p:cNvPr id="3" name="内容占位符 2"/>
          <p:cNvSpPr>
            <a:spLocks noGrp="1"/>
          </p:cNvSpPr>
          <p:nvPr>
            <p:ph idx="1"/>
          </p:nvPr>
        </p:nvSpPr>
        <p:spPr/>
        <p:txBody>
          <a:bodyPr/>
          <a:lstStyle/>
          <a:p>
            <a:r>
              <a:rPr lang="en-US" dirty="0"/>
              <a:t>Graphical history interface using thumbnails of previous visualization states organized in a comic-strip layout (</a:t>
            </a:r>
            <a:r>
              <a:rPr lang="en-US" dirty="0" err="1"/>
              <a:t>Heer</a:t>
            </a:r>
            <a:r>
              <a:rPr lang="en-US" dirty="0"/>
              <a:t>, 2008)</a:t>
            </a:r>
          </a:p>
          <a:p>
            <a:pPr lvl="1"/>
            <a:r>
              <a:rPr lang="en-US" dirty="0"/>
              <a:t>The labels describe the actions performed</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23</a:t>
            </a:fld>
            <a:endParaRPr lang="en-US"/>
          </a:p>
        </p:txBody>
      </p:sp>
      <p:pic>
        <p:nvPicPr>
          <p:cNvPr id="1026" name="Picture 2" descr="https://gss0.baidu.com/94o3dSag_xI4khGko9WTAnF6hhy/zhidao/wh%3D600%2C800/sign=09fbc87f6109c93d07a706f1af0dd4e4/8c1001e93901213f78e2ccad52e736d12e2e95ea.jpg"/>
          <p:cNvPicPr>
            <a:picLocks noChangeAspect="1" noChangeArrowheads="1"/>
          </p:cNvPicPr>
          <p:nvPr/>
        </p:nvPicPr>
        <p:blipFill rotWithShape="1">
          <a:blip r:embed="rId2">
            <a:extLst>
              <a:ext uri="{28A0092B-C50C-407E-A947-70E740481C1C}">
                <a14:useLocalDpi xmlns:a14="http://schemas.microsoft.com/office/drawing/2010/main" val="0"/>
              </a:ext>
            </a:extLst>
          </a:blip>
          <a:srcRect l="70305"/>
          <a:stretch/>
        </p:blipFill>
        <p:spPr bwMode="auto">
          <a:xfrm>
            <a:off x="2914649" y="2755194"/>
            <a:ext cx="2569573" cy="330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41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422821" cy="680047"/>
          </a:xfrm>
        </p:spPr>
        <p:txBody>
          <a:bodyPr>
            <a:normAutofit/>
          </a:bodyPr>
          <a:lstStyle/>
          <a:p>
            <a:r>
              <a:rPr lang="en-US" dirty="0"/>
              <a:t>Annotate patterns to document findings</a:t>
            </a:r>
          </a:p>
        </p:txBody>
      </p:sp>
      <p:sp>
        <p:nvSpPr>
          <p:cNvPr id="3" name="内容占位符 2"/>
          <p:cNvSpPr>
            <a:spLocks noGrp="1"/>
          </p:cNvSpPr>
          <p:nvPr>
            <p:ph idx="1"/>
          </p:nvPr>
        </p:nvSpPr>
        <p:spPr/>
        <p:txBody>
          <a:bodyPr/>
          <a:lstStyle/>
          <a:p>
            <a:r>
              <a:rPr lang="en-US" dirty="0"/>
              <a:t>Some tools allow for adding textual or graphical annotations</a:t>
            </a:r>
          </a:p>
          <a:p>
            <a:pPr lvl="1"/>
            <a:r>
              <a:rPr lang="en-US" dirty="0"/>
              <a:t>Textual annotations constitute labels, captions, or comments</a:t>
            </a:r>
          </a:p>
          <a:p>
            <a:pPr lvl="1"/>
            <a:r>
              <a:rPr lang="en-US" dirty="0"/>
              <a:t>Graphical annotations are sketches, highlights, or handwrite notes</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24</a:t>
            </a:fld>
            <a:endParaRPr lang="en-US"/>
          </a:p>
        </p:txBody>
      </p:sp>
      <p:pic>
        <p:nvPicPr>
          <p:cNvPr id="8" name="Picture 5" descr="newhugo"/>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1182" y="2071644"/>
            <a:ext cx="7113887" cy="4570704"/>
          </a:xfrm>
          <a:prstGeom prst="rect">
            <a:avLst/>
          </a:prstGeom>
          <a:noFill/>
          <a:ln>
            <a:noFill/>
          </a:ln>
        </p:spPr>
      </p:pic>
    </p:spTree>
    <p:extLst>
      <p:ext uri="{BB962C8B-B14F-4D97-AF65-F5344CB8AC3E}">
        <p14:creationId xmlns:p14="http://schemas.microsoft.com/office/powerpoint/2010/main" val="2086288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828" y="116785"/>
            <a:ext cx="8556171" cy="680047"/>
          </a:xfrm>
        </p:spPr>
        <p:txBody>
          <a:bodyPr>
            <a:normAutofit/>
          </a:bodyPr>
          <a:lstStyle/>
          <a:p>
            <a:r>
              <a:rPr lang="en-US" sz="3200" dirty="0"/>
              <a:t>Share views and annotations to enable collaboration</a:t>
            </a:r>
          </a:p>
        </p:txBody>
      </p:sp>
      <p:sp>
        <p:nvSpPr>
          <p:cNvPr id="3" name="内容占位符 2"/>
          <p:cNvSpPr>
            <a:spLocks noGrp="1"/>
          </p:cNvSpPr>
          <p:nvPr>
            <p:ph idx="1"/>
          </p:nvPr>
        </p:nvSpPr>
        <p:spPr/>
        <p:txBody>
          <a:bodyPr/>
          <a:lstStyle/>
          <a:p>
            <a:r>
              <a:rPr lang="en-US" dirty="0"/>
              <a:t>Analyzing data is often a social activity involving multiple users</a:t>
            </a:r>
          </a:p>
          <a:p>
            <a:r>
              <a:rPr lang="en-US" dirty="0"/>
              <a:t>Visual analytics tools should support social interaction</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25</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98" y="1806914"/>
            <a:ext cx="7387783" cy="4324980"/>
          </a:xfrm>
          <a:prstGeom prst="rect">
            <a:avLst/>
          </a:prstGeom>
        </p:spPr>
      </p:pic>
    </p:spTree>
    <p:extLst>
      <p:ext uri="{BB962C8B-B14F-4D97-AF65-F5344CB8AC3E}">
        <p14:creationId xmlns:p14="http://schemas.microsoft.com/office/powerpoint/2010/main" val="1840866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Guide users through analysis tasks or stories</a:t>
            </a:r>
          </a:p>
        </p:txBody>
      </p:sp>
      <p:sp>
        <p:nvSpPr>
          <p:cNvPr id="3" name="内容占位符 2"/>
          <p:cNvSpPr>
            <a:spLocks noGrp="1"/>
          </p:cNvSpPr>
          <p:nvPr>
            <p:ph idx="1"/>
          </p:nvPr>
        </p:nvSpPr>
        <p:spPr/>
        <p:txBody>
          <a:bodyPr/>
          <a:lstStyle/>
          <a:p>
            <a:r>
              <a:rPr lang="en-US" dirty="0"/>
              <a:t>Web-based visualization of London’s 1854 cholera outbreak showing physician Jon Snow’s use of visualization to find its source</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26</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546" y="1919695"/>
            <a:ext cx="6679159" cy="4232139"/>
          </a:xfrm>
          <a:prstGeom prst="rect">
            <a:avLst/>
          </a:prstGeom>
        </p:spPr>
      </p:pic>
    </p:spTree>
    <p:extLst>
      <p:ext uri="{BB962C8B-B14F-4D97-AF65-F5344CB8AC3E}">
        <p14:creationId xmlns:p14="http://schemas.microsoft.com/office/powerpoint/2010/main" val="1850853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Tasks in data visualization</a:t>
            </a:r>
          </a:p>
          <a:p>
            <a:r>
              <a:rPr lang="en-US" dirty="0"/>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27</a:t>
            </a:fld>
            <a:endParaRPr lang="en-US"/>
          </a:p>
        </p:txBody>
      </p:sp>
    </p:spTree>
    <p:extLst>
      <p:ext uri="{BB962C8B-B14F-4D97-AF65-F5344CB8AC3E}">
        <p14:creationId xmlns:p14="http://schemas.microsoft.com/office/powerpoint/2010/main" val="3487668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Visualization by data types</a:t>
            </a:r>
          </a:p>
        </p:txBody>
      </p:sp>
      <p:sp>
        <p:nvSpPr>
          <p:cNvPr id="3" name="内容占位符 2"/>
          <p:cNvSpPr>
            <a:spLocks noGrp="1"/>
          </p:cNvSpPr>
          <p:nvPr>
            <p:ph idx="1"/>
          </p:nvPr>
        </p:nvSpPr>
        <p:spPr>
          <a:xfrm>
            <a:off x="587828" y="856989"/>
            <a:ext cx="8194221" cy="5444238"/>
          </a:xfrm>
        </p:spPr>
        <p:txBody>
          <a:bodyPr/>
          <a:lstStyle/>
          <a:p>
            <a:r>
              <a:rPr lang="en-US" dirty="0"/>
              <a:t>There are no unified theory which recommend the optimal visualization technique given the data type</a:t>
            </a:r>
          </a:p>
          <a:p>
            <a:r>
              <a:rPr lang="en-US" dirty="0"/>
              <a:t>Most datatypes don’t have a straightforward mapping from symbolic to visual form</a:t>
            </a:r>
          </a:p>
          <a:p>
            <a:r>
              <a:rPr lang="en-US" dirty="0"/>
              <a:t>All visualization techniques have their strengths and weaknesses</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28</a:t>
            </a:fld>
            <a:endParaRPr lang="en-US"/>
          </a:p>
        </p:txBody>
      </p:sp>
      <p:graphicFrame>
        <p:nvGraphicFramePr>
          <p:cNvPr id="7" name="表格 6"/>
          <p:cNvGraphicFramePr>
            <a:graphicFrameLocks noGrp="1"/>
          </p:cNvGraphicFramePr>
          <p:nvPr>
            <p:extLst>
              <p:ext uri="{D42A27DB-BD31-4B8C-83A1-F6EECF244321}">
                <p14:modId xmlns:p14="http://schemas.microsoft.com/office/powerpoint/2010/main" val="4054653921"/>
              </p:ext>
            </p:extLst>
          </p:nvPr>
        </p:nvGraphicFramePr>
        <p:xfrm>
          <a:off x="81126" y="3070821"/>
          <a:ext cx="8957800" cy="3264473"/>
        </p:xfrm>
        <a:graphic>
          <a:graphicData uri="http://schemas.openxmlformats.org/drawingml/2006/table">
            <a:tbl>
              <a:tblPr firstRow="1" bandRow="1">
                <a:tableStyleId>{5C22544A-7EE6-4342-B048-85BDC9FD1C3A}</a:tableStyleId>
              </a:tblPr>
              <a:tblGrid>
                <a:gridCol w="2147724">
                  <a:extLst>
                    <a:ext uri="{9D8B030D-6E8A-4147-A177-3AD203B41FA5}">
                      <a16:colId xmlns:a16="http://schemas.microsoft.com/office/drawing/2014/main" val="2131890775"/>
                    </a:ext>
                  </a:extLst>
                </a:gridCol>
                <a:gridCol w="6810076">
                  <a:extLst>
                    <a:ext uri="{9D8B030D-6E8A-4147-A177-3AD203B41FA5}">
                      <a16:colId xmlns:a16="http://schemas.microsoft.com/office/drawing/2014/main" val="1298046776"/>
                    </a:ext>
                  </a:extLst>
                </a:gridCol>
              </a:tblGrid>
              <a:tr h="490793">
                <a:tc>
                  <a:txBody>
                    <a:bodyPr/>
                    <a:lstStyle/>
                    <a:p>
                      <a:r>
                        <a:rPr lang="en-US" i="1" dirty="0"/>
                        <a:t>Data Types</a:t>
                      </a:r>
                    </a:p>
                  </a:txBody>
                  <a:tcPr anchor="ctr"/>
                </a:tc>
                <a:tc>
                  <a:txBody>
                    <a:bodyPr/>
                    <a:lstStyle/>
                    <a:p>
                      <a:r>
                        <a:rPr lang="en-US" dirty="0"/>
                        <a:t>Task</a:t>
                      </a:r>
                      <a:r>
                        <a:rPr lang="en-US" baseline="0" dirty="0"/>
                        <a:t> Types</a:t>
                      </a:r>
                      <a:endParaRPr lang="en-US" dirty="0"/>
                    </a:p>
                  </a:txBody>
                  <a:tcPr anchor="ctr"/>
                </a:tc>
                <a:extLst>
                  <a:ext uri="{0D108BD9-81ED-4DB2-BD59-A6C34878D82A}">
                    <a16:rowId xmlns:a16="http://schemas.microsoft.com/office/drawing/2014/main" val="1968035788"/>
                  </a:ext>
                </a:extLst>
              </a:tr>
              <a:tr h="370840">
                <a:tc>
                  <a:txBody>
                    <a:bodyPr/>
                    <a:lstStyle/>
                    <a:p>
                      <a:pPr>
                        <a:lnSpc>
                          <a:spcPct val="100000"/>
                        </a:lnSpc>
                        <a:spcBef>
                          <a:spcPts val="0"/>
                        </a:spcBef>
                        <a:spcAft>
                          <a:spcPts val="1200"/>
                        </a:spcAft>
                      </a:pPr>
                      <a:r>
                        <a:rPr lang="en-US" sz="2000" i="1" dirty="0"/>
                        <a:t>1-D linear</a:t>
                      </a:r>
                    </a:p>
                  </a:txBody>
                  <a:tcPr/>
                </a:tc>
                <a:tc>
                  <a:txBody>
                    <a:bodyPr/>
                    <a:lstStyle/>
                    <a:p>
                      <a:pPr>
                        <a:lnSpc>
                          <a:spcPct val="100000"/>
                        </a:lnSpc>
                        <a:spcBef>
                          <a:spcPts val="0"/>
                        </a:spcBef>
                        <a:spcAft>
                          <a:spcPts val="600"/>
                        </a:spcAft>
                      </a:pPr>
                      <a:r>
                        <a:rPr lang="en-US" sz="2000" dirty="0"/>
                        <a:t>Tag clouds,</a:t>
                      </a:r>
                      <a:r>
                        <a:rPr lang="en-US" sz="2000" baseline="0" dirty="0"/>
                        <a:t> </a:t>
                      </a:r>
                      <a:r>
                        <a:rPr lang="en-US" sz="2000" baseline="0" dirty="0" err="1"/>
                        <a:t>Wordle</a:t>
                      </a:r>
                      <a:r>
                        <a:rPr lang="en-US" sz="2000" baseline="0" dirty="0"/>
                        <a:t>, </a:t>
                      </a:r>
                      <a:r>
                        <a:rPr lang="en-US" sz="2000" baseline="0" dirty="0" err="1"/>
                        <a:t>PhraseNets</a:t>
                      </a:r>
                      <a:r>
                        <a:rPr lang="en-US" sz="2000" baseline="0" dirty="0"/>
                        <a:t>, parallel tag clouds</a:t>
                      </a:r>
                      <a:endParaRPr lang="en-US" sz="2000" dirty="0"/>
                    </a:p>
                  </a:txBody>
                  <a:tcPr/>
                </a:tc>
                <a:extLst>
                  <a:ext uri="{0D108BD9-81ED-4DB2-BD59-A6C34878D82A}">
                    <a16:rowId xmlns:a16="http://schemas.microsoft.com/office/drawing/2014/main" val="293043154"/>
                  </a:ext>
                </a:extLst>
              </a:tr>
              <a:tr h="370840">
                <a:tc>
                  <a:txBody>
                    <a:bodyPr/>
                    <a:lstStyle/>
                    <a:p>
                      <a:pPr>
                        <a:lnSpc>
                          <a:spcPct val="100000"/>
                        </a:lnSpc>
                        <a:spcBef>
                          <a:spcPts val="0"/>
                        </a:spcBef>
                        <a:spcAft>
                          <a:spcPts val="600"/>
                        </a:spcAft>
                      </a:pPr>
                      <a:r>
                        <a:rPr lang="en-US" sz="2000" i="1" dirty="0"/>
                        <a:t>2-D</a:t>
                      </a:r>
                      <a:r>
                        <a:rPr lang="en-US" sz="2000" i="1" baseline="0" dirty="0"/>
                        <a:t> space</a:t>
                      </a:r>
                      <a:endParaRPr lang="en-US" sz="2000" i="1" dirty="0"/>
                    </a:p>
                  </a:txBody>
                  <a:tcPr/>
                </a:tc>
                <a:tc>
                  <a:txBody>
                    <a:bodyPr/>
                    <a:lstStyle/>
                    <a:p>
                      <a:pPr>
                        <a:lnSpc>
                          <a:spcPct val="100000"/>
                        </a:lnSpc>
                        <a:spcBef>
                          <a:spcPts val="0"/>
                        </a:spcBef>
                        <a:spcAft>
                          <a:spcPts val="600"/>
                        </a:spcAft>
                      </a:pPr>
                      <a:r>
                        <a:rPr lang="en-US" sz="2000" dirty="0"/>
                        <a:t>Geographic information systems (GIS), self-organizing</a:t>
                      </a:r>
                      <a:r>
                        <a:rPr lang="en-US" sz="2000" baseline="0" dirty="0"/>
                        <a:t> maps</a:t>
                      </a:r>
                      <a:endParaRPr lang="en-US" sz="2000" dirty="0"/>
                    </a:p>
                  </a:txBody>
                  <a:tcPr/>
                </a:tc>
                <a:extLst>
                  <a:ext uri="{0D108BD9-81ED-4DB2-BD59-A6C34878D82A}">
                    <a16:rowId xmlns:a16="http://schemas.microsoft.com/office/drawing/2014/main" val="3007244929"/>
                  </a:ext>
                </a:extLst>
              </a:tr>
              <a:tr h="370840">
                <a:tc>
                  <a:txBody>
                    <a:bodyPr/>
                    <a:lstStyle/>
                    <a:p>
                      <a:pPr>
                        <a:lnSpc>
                          <a:spcPct val="100000"/>
                        </a:lnSpc>
                        <a:spcBef>
                          <a:spcPts val="0"/>
                        </a:spcBef>
                        <a:spcAft>
                          <a:spcPts val="600"/>
                        </a:spcAft>
                      </a:pPr>
                      <a:r>
                        <a:rPr lang="en-US" sz="2000" i="1" dirty="0"/>
                        <a:t>3-D</a:t>
                      </a:r>
                      <a:r>
                        <a:rPr lang="en-US" sz="2000" i="1" baseline="0" dirty="0"/>
                        <a:t> volume</a:t>
                      </a:r>
                      <a:endParaRPr lang="en-US" sz="2000" i="1" dirty="0"/>
                    </a:p>
                  </a:txBody>
                  <a:tcPr/>
                </a:tc>
                <a:tc>
                  <a:txBody>
                    <a:bodyPr/>
                    <a:lstStyle/>
                    <a:p>
                      <a:pPr>
                        <a:lnSpc>
                          <a:spcPct val="100000"/>
                        </a:lnSpc>
                        <a:spcBef>
                          <a:spcPts val="0"/>
                        </a:spcBef>
                        <a:spcAft>
                          <a:spcPts val="600"/>
                        </a:spcAft>
                      </a:pPr>
                      <a:r>
                        <a:rPr lang="en-US" sz="2000" dirty="0"/>
                        <a:t>Volume rendering, medical visualization, molecule visualization</a:t>
                      </a:r>
                    </a:p>
                  </a:txBody>
                  <a:tcPr/>
                </a:tc>
                <a:extLst>
                  <a:ext uri="{0D108BD9-81ED-4DB2-BD59-A6C34878D82A}">
                    <a16:rowId xmlns:a16="http://schemas.microsoft.com/office/drawing/2014/main" val="4082414783"/>
                  </a:ext>
                </a:extLst>
              </a:tr>
              <a:tr h="370840">
                <a:tc>
                  <a:txBody>
                    <a:bodyPr/>
                    <a:lstStyle/>
                    <a:p>
                      <a:pPr>
                        <a:lnSpc>
                          <a:spcPct val="100000"/>
                        </a:lnSpc>
                        <a:spcBef>
                          <a:spcPts val="0"/>
                        </a:spcBef>
                        <a:spcAft>
                          <a:spcPts val="600"/>
                        </a:spcAft>
                      </a:pPr>
                      <a:r>
                        <a:rPr lang="en-US" sz="2000" i="1" dirty="0"/>
                        <a:t>Multi-dimensional</a:t>
                      </a:r>
                    </a:p>
                  </a:txBody>
                  <a:tcPr/>
                </a:tc>
                <a:tc>
                  <a:txBody>
                    <a:bodyPr/>
                    <a:lstStyle/>
                    <a:p>
                      <a:pPr>
                        <a:lnSpc>
                          <a:spcPct val="100000"/>
                        </a:lnSpc>
                        <a:spcBef>
                          <a:spcPts val="0"/>
                        </a:spcBef>
                        <a:spcAft>
                          <a:spcPts val="600"/>
                        </a:spcAft>
                      </a:pPr>
                      <a:r>
                        <a:rPr lang="en-US" sz="2000" dirty="0"/>
                        <a:t>Tableau,</a:t>
                      </a:r>
                      <a:r>
                        <a:rPr lang="en-US" sz="2000" baseline="0" dirty="0"/>
                        <a:t> parallel coordinates, scatterplot matrices</a:t>
                      </a:r>
                      <a:endParaRPr lang="en-US" sz="2000" dirty="0"/>
                    </a:p>
                  </a:txBody>
                  <a:tcPr/>
                </a:tc>
                <a:extLst>
                  <a:ext uri="{0D108BD9-81ED-4DB2-BD59-A6C34878D82A}">
                    <a16:rowId xmlns:a16="http://schemas.microsoft.com/office/drawing/2014/main" val="84466863"/>
                  </a:ext>
                </a:extLst>
              </a:tr>
              <a:tr h="370840">
                <a:tc>
                  <a:txBody>
                    <a:bodyPr/>
                    <a:lstStyle/>
                    <a:p>
                      <a:pPr>
                        <a:lnSpc>
                          <a:spcPct val="100000"/>
                        </a:lnSpc>
                        <a:spcBef>
                          <a:spcPts val="0"/>
                        </a:spcBef>
                        <a:spcAft>
                          <a:spcPts val="600"/>
                        </a:spcAft>
                      </a:pPr>
                      <a:r>
                        <a:rPr lang="en-US" sz="2000" i="1" dirty="0"/>
                        <a:t>Temporal</a:t>
                      </a:r>
                    </a:p>
                  </a:txBody>
                  <a:tcPr/>
                </a:tc>
                <a:tc>
                  <a:txBody>
                    <a:bodyPr/>
                    <a:lstStyle/>
                    <a:p>
                      <a:pPr>
                        <a:lnSpc>
                          <a:spcPct val="100000"/>
                        </a:lnSpc>
                        <a:spcBef>
                          <a:spcPts val="0"/>
                        </a:spcBef>
                        <a:spcAft>
                          <a:spcPts val="600"/>
                        </a:spcAft>
                      </a:pPr>
                      <a:r>
                        <a:rPr lang="en-US" sz="2000" dirty="0"/>
                        <a:t>Google Finance,</a:t>
                      </a:r>
                      <a:r>
                        <a:rPr lang="en-US" sz="2000" baseline="0" dirty="0"/>
                        <a:t> </a:t>
                      </a:r>
                      <a:r>
                        <a:rPr lang="en-US" sz="2000" baseline="0" dirty="0" err="1"/>
                        <a:t>EventFlow</a:t>
                      </a:r>
                      <a:r>
                        <a:rPr lang="en-US" sz="2000" baseline="0" dirty="0"/>
                        <a:t>, </a:t>
                      </a:r>
                      <a:r>
                        <a:rPr lang="en-US" sz="2000" baseline="0" dirty="0" err="1"/>
                        <a:t>LifeLines</a:t>
                      </a:r>
                      <a:r>
                        <a:rPr lang="en-US" sz="2000" baseline="0" dirty="0"/>
                        <a:t>, </a:t>
                      </a:r>
                      <a:r>
                        <a:rPr lang="en-US" sz="2000" baseline="0" dirty="0" err="1"/>
                        <a:t>TimeSearcher</a:t>
                      </a:r>
                      <a:endParaRPr lang="en-US" sz="2000" dirty="0"/>
                    </a:p>
                  </a:txBody>
                  <a:tcPr/>
                </a:tc>
                <a:extLst>
                  <a:ext uri="{0D108BD9-81ED-4DB2-BD59-A6C34878D82A}">
                    <a16:rowId xmlns:a16="http://schemas.microsoft.com/office/drawing/2014/main" val="3262245338"/>
                  </a:ext>
                </a:extLst>
              </a:tr>
              <a:tr h="370840">
                <a:tc>
                  <a:txBody>
                    <a:bodyPr/>
                    <a:lstStyle/>
                    <a:p>
                      <a:pPr>
                        <a:lnSpc>
                          <a:spcPct val="100000"/>
                        </a:lnSpc>
                        <a:spcBef>
                          <a:spcPts val="0"/>
                        </a:spcBef>
                        <a:spcAft>
                          <a:spcPts val="600"/>
                        </a:spcAft>
                      </a:pPr>
                      <a:r>
                        <a:rPr lang="en-US" sz="2000" i="1" dirty="0"/>
                        <a:t>Tree</a:t>
                      </a:r>
                    </a:p>
                  </a:txBody>
                  <a:tcPr/>
                </a:tc>
                <a:tc>
                  <a:txBody>
                    <a:bodyPr/>
                    <a:lstStyle/>
                    <a:p>
                      <a:pPr>
                        <a:lnSpc>
                          <a:spcPct val="100000"/>
                        </a:lnSpc>
                        <a:spcBef>
                          <a:spcPts val="0"/>
                        </a:spcBef>
                        <a:spcAft>
                          <a:spcPts val="600"/>
                        </a:spcAft>
                      </a:pPr>
                      <a:r>
                        <a:rPr lang="en-US" sz="2000" dirty="0" err="1"/>
                        <a:t>Treemaps</a:t>
                      </a:r>
                      <a:r>
                        <a:rPr lang="en-US" sz="2000" dirty="0"/>
                        <a:t>, degree of interest trees, space trees</a:t>
                      </a:r>
                    </a:p>
                  </a:txBody>
                  <a:tcPr/>
                </a:tc>
                <a:extLst>
                  <a:ext uri="{0D108BD9-81ED-4DB2-BD59-A6C34878D82A}">
                    <a16:rowId xmlns:a16="http://schemas.microsoft.com/office/drawing/2014/main" val="3406115997"/>
                  </a:ext>
                </a:extLst>
              </a:tr>
              <a:tr h="370840">
                <a:tc>
                  <a:txBody>
                    <a:bodyPr/>
                    <a:lstStyle/>
                    <a:p>
                      <a:pPr>
                        <a:lnSpc>
                          <a:spcPct val="100000"/>
                        </a:lnSpc>
                        <a:spcBef>
                          <a:spcPts val="0"/>
                        </a:spcBef>
                        <a:spcAft>
                          <a:spcPts val="600"/>
                        </a:spcAft>
                      </a:pPr>
                      <a:r>
                        <a:rPr lang="en-US" sz="2000" i="1" dirty="0"/>
                        <a:t>Network</a:t>
                      </a:r>
                    </a:p>
                  </a:txBody>
                  <a:tcPr/>
                </a:tc>
                <a:tc>
                  <a:txBody>
                    <a:bodyPr/>
                    <a:lstStyle/>
                    <a:p>
                      <a:pPr>
                        <a:lnSpc>
                          <a:spcPct val="100000"/>
                        </a:lnSpc>
                        <a:spcBef>
                          <a:spcPts val="0"/>
                        </a:spcBef>
                        <a:spcAft>
                          <a:spcPts val="600"/>
                        </a:spcAft>
                      </a:pPr>
                      <a:r>
                        <a:rPr lang="en-US" sz="2000" dirty="0"/>
                        <a:t>Node-link</a:t>
                      </a:r>
                      <a:r>
                        <a:rPr lang="en-US" sz="2000" baseline="0" dirty="0"/>
                        <a:t> diagrams, adjacency matrices, </a:t>
                      </a:r>
                      <a:r>
                        <a:rPr lang="en-US" sz="2000" baseline="0" dirty="0" err="1"/>
                        <a:t>NodeXL</a:t>
                      </a:r>
                      <a:r>
                        <a:rPr lang="en-US" sz="2000" baseline="0" dirty="0"/>
                        <a:t>, </a:t>
                      </a:r>
                      <a:r>
                        <a:rPr lang="en-US" sz="2000" baseline="0" dirty="0" err="1"/>
                        <a:t>Cytoscape</a:t>
                      </a:r>
                      <a:endParaRPr lang="en-US" sz="2000" dirty="0"/>
                    </a:p>
                  </a:txBody>
                  <a:tcPr/>
                </a:tc>
                <a:extLst>
                  <a:ext uri="{0D108BD9-81ED-4DB2-BD59-A6C34878D82A}">
                    <a16:rowId xmlns:a16="http://schemas.microsoft.com/office/drawing/2014/main" val="1816602612"/>
                  </a:ext>
                </a:extLst>
              </a:tr>
            </a:tbl>
          </a:graphicData>
        </a:graphic>
      </p:graphicFrame>
    </p:spTree>
    <p:extLst>
      <p:ext uri="{BB962C8B-B14F-4D97-AF65-F5344CB8AC3E}">
        <p14:creationId xmlns:p14="http://schemas.microsoft.com/office/powerpoint/2010/main" val="3760059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701" t="2103" r="1832"/>
          <a:stretch/>
        </p:blipFill>
        <p:spPr>
          <a:xfrm>
            <a:off x="4521200" y="2086740"/>
            <a:ext cx="4622800" cy="2862511"/>
          </a:xfrm>
          <a:prstGeom prst="rect">
            <a:avLst/>
          </a:prstGeom>
        </p:spPr>
      </p:pic>
      <p:sp>
        <p:nvSpPr>
          <p:cNvPr id="2" name="标题 1"/>
          <p:cNvSpPr>
            <a:spLocks noGrp="1"/>
          </p:cNvSpPr>
          <p:nvPr>
            <p:ph type="title"/>
          </p:nvPr>
        </p:nvSpPr>
        <p:spPr/>
        <p:txBody>
          <a:bodyPr/>
          <a:lstStyle/>
          <a:p>
            <a:r>
              <a:rPr lang="en-US" dirty="0"/>
              <a:t>1D linear data</a:t>
            </a:r>
          </a:p>
        </p:txBody>
      </p:sp>
      <p:sp>
        <p:nvSpPr>
          <p:cNvPr id="3" name="内容占位符 2"/>
          <p:cNvSpPr>
            <a:spLocks noGrp="1"/>
          </p:cNvSpPr>
          <p:nvPr>
            <p:ph idx="1"/>
          </p:nvPr>
        </p:nvSpPr>
        <p:spPr/>
        <p:txBody>
          <a:bodyPr/>
          <a:lstStyle/>
          <a:p>
            <a:r>
              <a:rPr lang="en-US" dirty="0"/>
              <a:t>Linear data types are one dimensional</a:t>
            </a:r>
          </a:p>
          <a:p>
            <a:pPr lvl="1"/>
            <a:r>
              <a:rPr lang="en-US" dirty="0"/>
              <a:t>E.g., source code, textual documents, dictionaries, and alphabetical lists of names</a:t>
            </a:r>
          </a:p>
          <a:p>
            <a:pPr lvl="1"/>
            <a:r>
              <a:rPr lang="en-US" dirty="0"/>
              <a:t>Can be organized in a sequential manner</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29</a:t>
            </a:fld>
            <a:endParaRPr lang="en-US"/>
          </a:p>
        </p:txBody>
      </p:sp>
      <p:pic>
        <p:nvPicPr>
          <p:cNvPr id="7"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03" y="3408516"/>
            <a:ext cx="5655733" cy="3534833"/>
          </a:xfrm>
          <a:prstGeom prst="rect">
            <a:avLst/>
          </a:prstGeom>
        </p:spPr>
      </p:pic>
    </p:spTree>
    <p:extLst>
      <p:ext uri="{BB962C8B-B14F-4D97-AF65-F5344CB8AC3E}">
        <p14:creationId xmlns:p14="http://schemas.microsoft.com/office/powerpoint/2010/main" val="3118086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t>Introduction</a:t>
            </a:r>
          </a:p>
          <a:p>
            <a:r>
              <a:rPr lang="en-US" dirty="0">
                <a:solidFill>
                  <a:schemeClr val="bg1">
                    <a:lumMod val="75000"/>
                  </a:schemeClr>
                </a:solidFill>
              </a:rPr>
              <a:t>Tasks in data visualization</a:t>
            </a:r>
          </a:p>
          <a:p>
            <a:r>
              <a:rPr lang="en-US" dirty="0">
                <a:solidFill>
                  <a:schemeClr val="bg1">
                    <a:lumMod val="75000"/>
                  </a:schemeClr>
                </a:solidFill>
              </a:rPr>
              <a:t>Visualization by data type</a:t>
            </a:r>
          </a:p>
          <a:p>
            <a:r>
              <a:rPr lang="en-US" dirty="0">
                <a:solidFill>
                  <a:schemeClr val="bg1">
                    <a:lumMod val="75000"/>
                  </a:schemeClr>
                </a:solidFill>
              </a:rPr>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a:t>
            </a:fld>
            <a:endParaRPr lang="en-US"/>
          </a:p>
        </p:txBody>
      </p:sp>
    </p:spTree>
    <p:extLst>
      <p:ext uri="{BB962C8B-B14F-4D97-AF65-F5344CB8AC3E}">
        <p14:creationId xmlns:p14="http://schemas.microsoft.com/office/powerpoint/2010/main" val="814267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2D space data</a:t>
            </a:r>
          </a:p>
        </p:txBody>
      </p:sp>
      <p:sp>
        <p:nvSpPr>
          <p:cNvPr id="3" name="内容占位符 2"/>
          <p:cNvSpPr>
            <a:spLocks noGrp="1"/>
          </p:cNvSpPr>
          <p:nvPr>
            <p:ph idx="1"/>
          </p:nvPr>
        </p:nvSpPr>
        <p:spPr/>
        <p:txBody>
          <a:bodyPr/>
          <a:lstStyle/>
          <a:p>
            <a:r>
              <a:rPr lang="en-US" dirty="0"/>
              <a:t>Planar data include geographic maps, floor plans, and newspaper layouts</a:t>
            </a:r>
          </a:p>
          <a:p>
            <a:r>
              <a:rPr lang="en-US" dirty="0"/>
              <a:t>Each item in the collection has task-domain attributes (name, owner, and value) and interface-domain features (shape, size, color, and opacity)</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30</a:t>
            </a:fld>
            <a:endParaRPr lang="en-US"/>
          </a:p>
        </p:txBody>
      </p:sp>
      <p:pic>
        <p:nvPicPr>
          <p:cNvPr id="7" name="Picture 2" descr="nytimes-elector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3504" y="2569356"/>
            <a:ext cx="5849045" cy="425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06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2D space data example</a:t>
            </a:r>
          </a:p>
        </p:txBody>
      </p:sp>
      <p:sp>
        <p:nvSpPr>
          <p:cNvPr id="3" name="内容占位符 2"/>
          <p:cNvSpPr>
            <a:spLocks noGrp="1"/>
          </p:cNvSpPr>
          <p:nvPr>
            <p:ph idx="1"/>
          </p:nvPr>
        </p:nvSpPr>
        <p:spPr/>
        <p:txBody>
          <a:bodyPr/>
          <a:lstStyle/>
          <a:p>
            <a:r>
              <a:rPr lang="en-US" dirty="0"/>
              <a:t>Geographic visualization of gun deaths (suicides versus homicides) in the United States from 2000 to 2014 using data from the Center for Disease Control and Prevention (CDC).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31</a:t>
            </a:fld>
            <a:endParaRPr lang="en-US"/>
          </a:p>
        </p:txBody>
      </p:sp>
      <p:pic>
        <p:nvPicPr>
          <p:cNvPr id="7"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5772" y="2089351"/>
            <a:ext cx="6274836" cy="4211876"/>
          </a:xfrm>
          <a:prstGeom prst="rect">
            <a:avLst/>
          </a:prstGeom>
        </p:spPr>
      </p:pic>
    </p:spTree>
    <p:extLst>
      <p:ext uri="{BB962C8B-B14F-4D97-AF65-F5344CB8AC3E}">
        <p14:creationId xmlns:p14="http://schemas.microsoft.com/office/powerpoint/2010/main" val="1608698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2D space data example</a:t>
            </a:r>
          </a:p>
        </p:txBody>
      </p:sp>
      <p:sp>
        <p:nvSpPr>
          <p:cNvPr id="3" name="内容占位符 2"/>
          <p:cNvSpPr>
            <a:spLocks noGrp="1"/>
          </p:cNvSpPr>
          <p:nvPr>
            <p:ph idx="1"/>
          </p:nvPr>
        </p:nvSpPr>
        <p:spPr/>
        <p:txBody>
          <a:bodyPr/>
          <a:lstStyle/>
          <a:p>
            <a:r>
              <a:rPr lang="en-US" dirty="0"/>
              <a:t>Typographic map of Washington D.C. created by Axis Maps</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32</a:t>
            </a:fld>
            <a:endParaRPr lang="en-US"/>
          </a:p>
        </p:txBody>
      </p:sp>
      <p:pic>
        <p:nvPicPr>
          <p:cNvPr id="7" name="Picture 5" descr="C:\Users\Niklas\AppData\Local\Microsoft\Windows\INetCache\Content.Word\AxisMaps_DC_1.jpg"/>
          <p:cNvPicPr/>
          <p:nvPr/>
        </p:nvPicPr>
        <p:blipFill rotWithShape="1">
          <a:blip r:embed="rId3" cstate="print">
            <a:extLst>
              <a:ext uri="{28A0092B-C50C-407E-A947-70E740481C1C}">
                <a14:useLocalDpi xmlns:a14="http://schemas.microsoft.com/office/drawing/2010/main" val="0"/>
              </a:ext>
            </a:extLst>
          </a:blip>
          <a:srcRect t="18796" b="8915"/>
          <a:stretch/>
        </p:blipFill>
        <p:spPr bwMode="auto">
          <a:xfrm>
            <a:off x="997806" y="1761195"/>
            <a:ext cx="7150768" cy="3635826"/>
          </a:xfrm>
          <a:prstGeom prst="rect">
            <a:avLst/>
          </a:prstGeom>
          <a:noFill/>
          <a:ln>
            <a:noFill/>
          </a:ln>
          <a:extLst>
            <a:ext uri="{53640926-AAD7-44d8-BBD7-CCE9431645EC}">
              <a14:shadowObscured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lc="http://schemas.openxmlformats.org/drawingml/2006/lockedCanvas"/>
            </a:ext>
          </a:extLst>
        </p:spPr>
      </p:pic>
    </p:spTree>
    <p:extLst>
      <p:ext uri="{BB962C8B-B14F-4D97-AF65-F5344CB8AC3E}">
        <p14:creationId xmlns:p14="http://schemas.microsoft.com/office/powerpoint/2010/main" val="2164471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3D volume data</a:t>
            </a:r>
          </a:p>
        </p:txBody>
      </p:sp>
      <p:sp>
        <p:nvSpPr>
          <p:cNvPr id="3" name="内容占位符 2"/>
          <p:cNvSpPr>
            <a:spLocks noGrp="1"/>
          </p:cNvSpPr>
          <p:nvPr>
            <p:ph idx="1"/>
          </p:nvPr>
        </p:nvSpPr>
        <p:spPr/>
        <p:txBody>
          <a:bodyPr/>
          <a:lstStyle/>
          <a:p>
            <a:r>
              <a:rPr lang="en-US" dirty="0"/>
              <a:t>Real world objects have volume and complex relationships with other items</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33</a:t>
            </a:fld>
            <a:endParaRPr lang="en-US"/>
          </a:p>
        </p:txBody>
      </p:sp>
      <p:pic>
        <p:nvPicPr>
          <p:cNvPr id="7" name="Picture 2" descr="vtk-spaceshutt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1138" y="2362200"/>
            <a:ext cx="345016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vtk-ctsc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742" y="23622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978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Multi-dimensional data</a:t>
            </a:r>
          </a:p>
        </p:txBody>
      </p:sp>
      <p:sp>
        <p:nvSpPr>
          <p:cNvPr id="3" name="内容占位符 2"/>
          <p:cNvSpPr>
            <a:spLocks noGrp="1"/>
          </p:cNvSpPr>
          <p:nvPr>
            <p:ph idx="1"/>
          </p:nvPr>
        </p:nvSpPr>
        <p:spPr/>
        <p:txBody>
          <a:bodyPr/>
          <a:lstStyle/>
          <a:p>
            <a:r>
              <a:rPr lang="en-US" dirty="0"/>
              <a:t>When the number of data dimensions exceeds three, the dataset is said to be multidimensional</a:t>
            </a:r>
          </a:p>
          <a:p>
            <a:r>
              <a:rPr lang="en-US" dirty="0"/>
              <a:t>Such data are commonly found in relational databases as well as </a:t>
            </a:r>
            <a:r>
              <a:rPr lang="en-US" dirty="0" err="1"/>
              <a:t>speadsheets</a:t>
            </a:r>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34</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89" y="2544097"/>
            <a:ext cx="8203473" cy="4280814"/>
          </a:xfrm>
          <a:prstGeom prst="rect">
            <a:avLst/>
          </a:prstGeom>
        </p:spPr>
      </p:pic>
    </p:spTree>
    <p:extLst>
      <p:ext uri="{BB962C8B-B14F-4D97-AF65-F5344CB8AC3E}">
        <p14:creationId xmlns:p14="http://schemas.microsoft.com/office/powerpoint/2010/main" val="204852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68714-C998-49A4-B6E2-0226E401CB84}"/>
              </a:ext>
            </a:extLst>
          </p:cNvPr>
          <p:cNvSpPr>
            <a:spLocks noGrp="1"/>
          </p:cNvSpPr>
          <p:nvPr>
            <p:ph type="title"/>
          </p:nvPr>
        </p:nvSpPr>
        <p:spPr/>
        <p:txBody>
          <a:bodyPr/>
          <a:lstStyle/>
          <a:p>
            <a:r>
              <a:rPr lang="en-US" altLang="zh-CN" dirty="0"/>
              <a:t>Multi-dimensional data</a:t>
            </a:r>
            <a:endParaRPr lang="zh-CN" altLang="en-US" dirty="0"/>
          </a:p>
        </p:txBody>
      </p:sp>
      <p:sp>
        <p:nvSpPr>
          <p:cNvPr id="3" name="内容占位符 2">
            <a:extLst>
              <a:ext uri="{FF2B5EF4-FFF2-40B4-BE49-F238E27FC236}">
                <a16:creationId xmlns:a16="http://schemas.microsoft.com/office/drawing/2014/main" id="{A6A0E0A5-E654-488C-9C84-4794B00DEAE7}"/>
              </a:ext>
            </a:extLst>
          </p:cNvPr>
          <p:cNvSpPr>
            <a:spLocks noGrp="1"/>
          </p:cNvSpPr>
          <p:nvPr>
            <p:ph idx="1"/>
          </p:nvPr>
        </p:nvSpPr>
        <p:spPr/>
        <p:txBody>
          <a:bodyPr/>
          <a:lstStyle/>
          <a:p>
            <a:r>
              <a:rPr lang="en-US" altLang="zh-CN" dirty="0"/>
              <a:t>When the number of data dimensions exceeds three, the dataset is said to be multidimensional</a:t>
            </a:r>
          </a:p>
          <a:p>
            <a:r>
              <a:rPr lang="en-US" altLang="zh-CN" dirty="0"/>
              <a:t>Such data are commonly found in relational databases as well as </a:t>
            </a:r>
            <a:r>
              <a:rPr lang="en-US" altLang="zh-CN" dirty="0" err="1"/>
              <a:t>speadsheets</a:t>
            </a:r>
            <a:endParaRPr lang="en-US" altLang="zh-CN" dirty="0"/>
          </a:p>
          <a:p>
            <a:endParaRPr lang="zh-CN" altLang="en-US" dirty="0"/>
          </a:p>
        </p:txBody>
      </p:sp>
      <p:sp>
        <p:nvSpPr>
          <p:cNvPr id="4" name="日期占位符 3">
            <a:extLst>
              <a:ext uri="{FF2B5EF4-FFF2-40B4-BE49-F238E27FC236}">
                <a16:creationId xmlns:a16="http://schemas.microsoft.com/office/drawing/2014/main" id="{C5AD5645-3062-43C4-8396-4861E0033D3D}"/>
              </a:ext>
            </a:extLst>
          </p:cNvPr>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a:extLst>
              <a:ext uri="{FF2B5EF4-FFF2-40B4-BE49-F238E27FC236}">
                <a16:creationId xmlns:a16="http://schemas.microsoft.com/office/drawing/2014/main" id="{041BD6D7-0B67-4DB4-AF39-EEDD1FF34345}"/>
              </a:ext>
            </a:extLst>
          </p:cNvPr>
          <p:cNvSpPr>
            <a:spLocks noGrp="1"/>
          </p:cNvSpPr>
          <p:nvPr>
            <p:ph type="ftr" sz="quarter" idx="11"/>
          </p:nvPr>
        </p:nvSpPr>
        <p:spPr/>
        <p:txBody>
          <a:bodyPr/>
          <a:lstStyle/>
          <a:p>
            <a:r>
              <a:rPr lang="en-US"/>
              <a:t>Pattern recognition</a:t>
            </a:r>
          </a:p>
        </p:txBody>
      </p:sp>
      <p:sp>
        <p:nvSpPr>
          <p:cNvPr id="6" name="灯片编号占位符 5">
            <a:extLst>
              <a:ext uri="{FF2B5EF4-FFF2-40B4-BE49-F238E27FC236}">
                <a16:creationId xmlns:a16="http://schemas.microsoft.com/office/drawing/2014/main" id="{79EB44E2-4BE5-412C-B517-789D7EF73EF8}"/>
              </a:ext>
            </a:extLst>
          </p:cNvPr>
          <p:cNvSpPr>
            <a:spLocks noGrp="1"/>
          </p:cNvSpPr>
          <p:nvPr>
            <p:ph type="sldNum" sz="quarter" idx="12"/>
          </p:nvPr>
        </p:nvSpPr>
        <p:spPr/>
        <p:txBody>
          <a:bodyPr/>
          <a:lstStyle/>
          <a:p>
            <a:fld id="{0E6D59EA-74EB-4426-9363-A4C6AA2DED66}" type="slidenum">
              <a:rPr lang="en-US" smtClean="0"/>
              <a:t>35</a:t>
            </a:fld>
            <a:endParaRPr lang="en-US"/>
          </a:p>
        </p:txBody>
      </p:sp>
      <p:grpSp>
        <p:nvGrpSpPr>
          <p:cNvPr id="7" name="组合 6">
            <a:extLst>
              <a:ext uri="{FF2B5EF4-FFF2-40B4-BE49-F238E27FC236}">
                <a16:creationId xmlns:a16="http://schemas.microsoft.com/office/drawing/2014/main" id="{9E2A083E-3AA3-4E46-AA03-E0F0B6FD2E63}"/>
              </a:ext>
            </a:extLst>
          </p:cNvPr>
          <p:cNvGrpSpPr/>
          <p:nvPr/>
        </p:nvGrpSpPr>
        <p:grpSpPr>
          <a:xfrm>
            <a:off x="-92730" y="3067914"/>
            <a:ext cx="9236730" cy="1722747"/>
            <a:chOff x="820131" y="3921551"/>
            <a:chExt cx="10869192" cy="2348731"/>
          </a:xfrm>
        </p:grpSpPr>
        <p:grpSp>
          <p:nvGrpSpPr>
            <p:cNvPr id="8" name="组合 7">
              <a:extLst>
                <a:ext uri="{FF2B5EF4-FFF2-40B4-BE49-F238E27FC236}">
                  <a16:creationId xmlns:a16="http://schemas.microsoft.com/office/drawing/2014/main" id="{3CDE3453-3461-4525-B31D-E453714CA246}"/>
                </a:ext>
              </a:extLst>
            </p:cNvPr>
            <p:cNvGrpSpPr/>
            <p:nvPr/>
          </p:nvGrpSpPr>
          <p:grpSpPr>
            <a:xfrm>
              <a:off x="1687484" y="4015532"/>
              <a:ext cx="10001839" cy="2254750"/>
              <a:chOff x="1178437" y="4043813"/>
              <a:chExt cx="10001839" cy="2254750"/>
            </a:xfrm>
          </p:grpSpPr>
          <p:pic>
            <p:nvPicPr>
              <p:cNvPr id="12" name="图片 11">
                <a:extLst>
                  <a:ext uri="{FF2B5EF4-FFF2-40B4-BE49-F238E27FC236}">
                    <a16:creationId xmlns:a16="http://schemas.microsoft.com/office/drawing/2014/main" id="{5FF109C6-A312-49BC-873E-99C515EF6A25}"/>
                  </a:ext>
                </a:extLst>
              </p:cNvPr>
              <p:cNvPicPr>
                <a:picLocks noChangeAspect="1"/>
              </p:cNvPicPr>
              <p:nvPr/>
            </p:nvPicPr>
            <p:blipFill>
              <a:blip r:embed="rId2"/>
              <a:stretch>
                <a:fillRect/>
              </a:stretch>
            </p:blipFill>
            <p:spPr>
              <a:xfrm>
                <a:off x="1178437" y="4043813"/>
                <a:ext cx="10001839" cy="2254750"/>
              </a:xfrm>
              <a:prstGeom prst="rect">
                <a:avLst/>
              </a:prstGeom>
            </p:spPr>
          </p:pic>
          <p:sp>
            <p:nvSpPr>
              <p:cNvPr id="13" name="矩形 12">
                <a:extLst>
                  <a:ext uri="{FF2B5EF4-FFF2-40B4-BE49-F238E27FC236}">
                    <a16:creationId xmlns:a16="http://schemas.microsoft.com/office/drawing/2014/main" id="{88112924-E812-495C-B831-E809C10954ED}"/>
                  </a:ext>
                </a:extLst>
              </p:cNvPr>
              <p:cNvSpPr/>
              <p:nvPr/>
            </p:nvSpPr>
            <p:spPr>
              <a:xfrm>
                <a:off x="1178437" y="4043813"/>
                <a:ext cx="610169" cy="2254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7736CB06-1490-4208-A9F3-4D5A8759ADD8}"/>
                </a:ext>
              </a:extLst>
            </p:cNvPr>
            <p:cNvSpPr txBox="1"/>
            <p:nvPr/>
          </p:nvSpPr>
          <p:spPr>
            <a:xfrm>
              <a:off x="820131" y="3921551"/>
              <a:ext cx="776238" cy="923330"/>
            </a:xfrm>
            <a:prstGeom prst="rect">
              <a:avLst/>
            </a:prstGeom>
            <a:noFill/>
          </p:spPr>
          <p:txBody>
            <a:bodyPr wrap="none" rtlCol="0">
              <a:spAutoFit/>
            </a:bodyPr>
            <a:lstStyle/>
            <a:p>
              <a:r>
                <a:rPr lang="en-US" altLang="zh-CN" dirty="0"/>
                <a:t>Frame</a:t>
              </a:r>
            </a:p>
            <a:p>
              <a:r>
                <a:rPr lang="en-US" altLang="zh-CN" dirty="0"/>
                <a:t>Error</a:t>
              </a:r>
            </a:p>
            <a:p>
              <a:r>
                <a:rPr lang="en-US" altLang="zh-CN" dirty="0"/>
                <a:t>Rate</a:t>
              </a:r>
              <a:endParaRPr lang="zh-CN" altLang="en-US" dirty="0"/>
            </a:p>
          </p:txBody>
        </p:sp>
        <p:sp>
          <p:nvSpPr>
            <p:cNvPr id="10" name="文本框 9">
              <a:extLst>
                <a:ext uri="{FF2B5EF4-FFF2-40B4-BE49-F238E27FC236}">
                  <a16:creationId xmlns:a16="http://schemas.microsoft.com/office/drawing/2014/main" id="{35853A1E-E233-459F-B52A-6FB97D636D9C}"/>
                </a:ext>
              </a:extLst>
            </p:cNvPr>
            <p:cNvSpPr txBox="1"/>
            <p:nvPr/>
          </p:nvSpPr>
          <p:spPr>
            <a:xfrm>
              <a:off x="820131" y="5220583"/>
              <a:ext cx="699230" cy="369332"/>
            </a:xfrm>
            <a:prstGeom prst="rect">
              <a:avLst/>
            </a:prstGeom>
            <a:noFill/>
          </p:spPr>
          <p:txBody>
            <a:bodyPr wrap="none" rtlCol="0">
              <a:spAutoFit/>
            </a:bodyPr>
            <a:lstStyle/>
            <a:p>
              <a:r>
                <a:rPr lang="zh-CN" altLang="en-US" dirty="0"/>
                <a:t>≤</a:t>
              </a:r>
              <a:r>
                <a:rPr lang="en-US" altLang="zh-CN" dirty="0"/>
                <a:t>45%</a:t>
              </a:r>
              <a:endParaRPr lang="zh-CN" altLang="en-US" dirty="0"/>
            </a:p>
          </p:txBody>
        </p:sp>
        <p:cxnSp>
          <p:nvCxnSpPr>
            <p:cNvPr id="11" name="直接箭头连接符 10">
              <a:extLst>
                <a:ext uri="{FF2B5EF4-FFF2-40B4-BE49-F238E27FC236}">
                  <a16:creationId xmlns:a16="http://schemas.microsoft.com/office/drawing/2014/main" id="{96D727CA-5A37-4B9D-A4A6-F9ABCF1970E5}"/>
                </a:ext>
              </a:extLst>
            </p:cNvPr>
            <p:cNvCxnSpPr>
              <a:stCxn id="10" idx="3"/>
            </p:cNvCxnSpPr>
            <p:nvPr/>
          </p:nvCxnSpPr>
          <p:spPr>
            <a:xfrm>
              <a:off x="1519361" y="5405249"/>
              <a:ext cx="47320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1578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Temporal data</a:t>
            </a:r>
          </a:p>
        </p:txBody>
      </p:sp>
      <p:sp>
        <p:nvSpPr>
          <p:cNvPr id="3" name="内容占位符 2"/>
          <p:cNvSpPr>
            <a:spLocks noGrp="1"/>
          </p:cNvSpPr>
          <p:nvPr>
            <p:ph idx="1"/>
          </p:nvPr>
        </p:nvSpPr>
        <p:spPr/>
        <p:txBody>
          <a:bodyPr/>
          <a:lstStyle/>
          <a:p>
            <a:r>
              <a:rPr lang="en-US" dirty="0"/>
              <a:t>Virtually all datasets can have a temporal component by collecting data points over time</a:t>
            </a:r>
          </a:p>
          <a:p>
            <a:pPr lvl="1"/>
            <a:r>
              <a:rPr lang="en-US" dirty="0"/>
              <a:t>E.g. electrocardiograms, stock market prices, or weather data</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36</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26" y="2534215"/>
            <a:ext cx="8382000" cy="3245835"/>
          </a:xfrm>
          <a:prstGeom prst="rect">
            <a:avLst/>
          </a:prstGeom>
        </p:spPr>
      </p:pic>
    </p:spTree>
    <p:extLst>
      <p:ext uri="{BB962C8B-B14F-4D97-AF65-F5344CB8AC3E}">
        <p14:creationId xmlns:p14="http://schemas.microsoft.com/office/powerpoint/2010/main" val="1228581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Another temporal data example</a:t>
            </a:r>
          </a:p>
        </p:txBody>
      </p:sp>
      <p:sp>
        <p:nvSpPr>
          <p:cNvPr id="3" name="内容占位符 2"/>
          <p:cNvSpPr>
            <a:spLocks noGrp="1"/>
          </p:cNvSpPr>
          <p:nvPr>
            <p:ph idx="1"/>
          </p:nvPr>
        </p:nvSpPr>
        <p:spPr/>
        <p:txBody>
          <a:bodyPr/>
          <a:lstStyle/>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37</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78" y="1044590"/>
            <a:ext cx="8964296" cy="5256637"/>
          </a:xfrm>
          <a:prstGeom prst="rect">
            <a:avLst/>
          </a:prstGeom>
        </p:spPr>
      </p:pic>
    </p:spTree>
    <p:extLst>
      <p:ext uri="{BB962C8B-B14F-4D97-AF65-F5344CB8AC3E}">
        <p14:creationId xmlns:p14="http://schemas.microsoft.com/office/powerpoint/2010/main" val="641812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Tree data</a:t>
            </a:r>
          </a:p>
        </p:txBody>
      </p:sp>
      <p:sp>
        <p:nvSpPr>
          <p:cNvPr id="3" name="内容占位符 2"/>
          <p:cNvSpPr>
            <a:spLocks noGrp="1"/>
          </p:cNvSpPr>
          <p:nvPr>
            <p:ph idx="1"/>
          </p:nvPr>
        </p:nvSpPr>
        <p:spPr>
          <a:xfrm>
            <a:off x="587829" y="856989"/>
            <a:ext cx="8020594" cy="5444238"/>
          </a:xfrm>
        </p:spPr>
        <p:txBody>
          <a:bodyPr/>
          <a:lstStyle/>
          <a:p>
            <a:r>
              <a:rPr lang="en-US" dirty="0"/>
              <a:t>Hierarchies or trees are collections of items where each item has a link to one parent item</a:t>
            </a:r>
          </a:p>
          <a:p>
            <a:pPr lvl="1"/>
            <a:r>
              <a:rPr lang="en-US" dirty="0"/>
              <a:t>Items and the links between parents and children can have multiple attributes</a:t>
            </a:r>
          </a:p>
          <a:p>
            <a:pPr lvl="1"/>
            <a:r>
              <a:rPr lang="en-US" dirty="0"/>
              <a:t>Interactions can be applied to items, links, and structural properties</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38</a:t>
            </a:fld>
            <a:endParaRPr lang="en-US"/>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803" y="2779984"/>
            <a:ext cx="2876550" cy="3581400"/>
          </a:xfrm>
          <a:prstGeom prst="rect">
            <a:avLst/>
          </a:prstGeom>
        </p:spPr>
      </p:pic>
    </p:spTree>
    <p:extLst>
      <p:ext uri="{BB962C8B-B14F-4D97-AF65-F5344CB8AC3E}">
        <p14:creationId xmlns:p14="http://schemas.microsoft.com/office/powerpoint/2010/main" val="1823353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Tree data – </a:t>
            </a:r>
            <a:r>
              <a:rPr lang="en-US" dirty="0" err="1"/>
              <a:t>treemaps</a:t>
            </a:r>
            <a:endParaRPr lang="en-US" dirty="0"/>
          </a:p>
        </p:txBody>
      </p:sp>
      <p:sp>
        <p:nvSpPr>
          <p:cNvPr id="3" name="内容占位符 2"/>
          <p:cNvSpPr>
            <a:spLocks noGrp="1"/>
          </p:cNvSpPr>
          <p:nvPr>
            <p:ph idx="1"/>
          </p:nvPr>
        </p:nvSpPr>
        <p:spPr/>
        <p:txBody>
          <a:bodyPr/>
          <a:lstStyle/>
          <a:p>
            <a:r>
              <a:rPr lang="en-US" dirty="0" err="1"/>
              <a:t>Treemaps</a:t>
            </a:r>
            <a:r>
              <a:rPr lang="en-US" dirty="0"/>
              <a:t> are a space-filling approach that shows arbitrary-sized trees in a  fixed rectangular space</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39</a:t>
            </a:fld>
            <a:endParaRPr lang="en-US"/>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57" y="2261726"/>
            <a:ext cx="8491937" cy="4198060"/>
          </a:xfrm>
          <a:prstGeom prst="rect">
            <a:avLst/>
          </a:prstGeom>
        </p:spPr>
      </p:pic>
    </p:spTree>
    <p:extLst>
      <p:ext uri="{BB962C8B-B14F-4D97-AF65-F5344CB8AC3E}">
        <p14:creationId xmlns:p14="http://schemas.microsoft.com/office/powerpoint/2010/main" val="319644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a:t>The best medium for many tasks and types of data is a visual representation</a:t>
            </a:r>
          </a:p>
          <a:p>
            <a:pPr lvl="1"/>
            <a:r>
              <a:rPr lang="en-US" altLang="zh-CN" dirty="0"/>
              <a:t>A </a:t>
            </a:r>
            <a:r>
              <a:rPr lang="en-US" dirty="0"/>
              <a:t>picture is supposedly worth a thousand words!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a:t>
            </a:fld>
            <a:endParaRPr 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 y="2245082"/>
            <a:ext cx="5066667" cy="2752381"/>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2694" y="5383596"/>
            <a:ext cx="5238095" cy="1076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677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Network data</a:t>
            </a:r>
          </a:p>
        </p:txBody>
      </p:sp>
      <p:sp>
        <p:nvSpPr>
          <p:cNvPr id="3" name="内容占位符 2"/>
          <p:cNvSpPr>
            <a:spLocks noGrp="1"/>
          </p:cNvSpPr>
          <p:nvPr>
            <p:ph idx="1"/>
          </p:nvPr>
        </p:nvSpPr>
        <p:spPr/>
        <p:txBody>
          <a:bodyPr/>
          <a:lstStyle/>
          <a:p>
            <a:r>
              <a:rPr lang="en-US" dirty="0"/>
              <a:t>Networks represent arbitrary relationship between items</a:t>
            </a:r>
          </a:p>
          <a:p>
            <a:pPr lvl="1"/>
            <a:r>
              <a:rPr lang="en-US" dirty="0"/>
              <a:t>Users want to find the shortest paths connecting two items or traversing the entire network</a:t>
            </a:r>
          </a:p>
          <a:p>
            <a:r>
              <a:rPr lang="en-US" dirty="0"/>
              <a:t>Node-link diagrams are one type of interface representation</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40</a:t>
            </a:fld>
            <a:endParaRPr lang="en-US"/>
          </a:p>
        </p:txBody>
      </p:sp>
      <p:pic>
        <p:nvPicPr>
          <p:cNvPr id="1026" name="Picture 2" descr="#USOW2018_2018-05-10_20-10-05.xls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661" y="2442881"/>
            <a:ext cx="5798683" cy="419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49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Outline</a:t>
            </a:r>
          </a:p>
        </p:txBody>
      </p:sp>
      <p:sp>
        <p:nvSpPr>
          <p:cNvPr id="3" name="内容占位符 2"/>
          <p:cNvSpPr>
            <a:spLocks noGrp="1"/>
          </p:cNvSpPr>
          <p:nvPr>
            <p:ph idx="1"/>
          </p:nvPr>
        </p:nvSpPr>
        <p:spPr/>
        <p:txBody>
          <a:bodyPr/>
          <a:lstStyle/>
          <a:p>
            <a:r>
              <a:rPr lang="en-US" dirty="0">
                <a:solidFill>
                  <a:schemeClr val="bg1">
                    <a:lumMod val="75000"/>
                  </a:schemeClr>
                </a:solidFill>
              </a:rPr>
              <a:t>Introduction</a:t>
            </a:r>
          </a:p>
          <a:p>
            <a:r>
              <a:rPr lang="en-US" dirty="0">
                <a:solidFill>
                  <a:schemeClr val="bg1">
                    <a:lumMod val="75000"/>
                  </a:schemeClr>
                </a:solidFill>
              </a:rPr>
              <a:t>Tasks in data visualization</a:t>
            </a:r>
          </a:p>
          <a:p>
            <a:r>
              <a:rPr lang="en-US" dirty="0">
                <a:solidFill>
                  <a:schemeClr val="bg1">
                    <a:lumMod val="75000"/>
                  </a:schemeClr>
                </a:solidFill>
              </a:rPr>
              <a:t>Visualization by data type</a:t>
            </a:r>
          </a:p>
          <a:p>
            <a:r>
              <a:rPr lang="en-US" dirty="0"/>
              <a:t>Challenges for data visualization</a:t>
            </a:r>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41</a:t>
            </a:fld>
            <a:endParaRPr lang="en-US"/>
          </a:p>
        </p:txBody>
      </p:sp>
    </p:spTree>
    <p:extLst>
      <p:ext uri="{BB962C8B-B14F-4D97-AF65-F5344CB8AC3E}">
        <p14:creationId xmlns:p14="http://schemas.microsoft.com/office/powerpoint/2010/main" val="2598975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t>Challenges for data visualization</a:t>
            </a:r>
            <a:endParaRPr lang="en-US" dirty="0"/>
          </a:p>
        </p:txBody>
      </p:sp>
      <p:sp>
        <p:nvSpPr>
          <p:cNvPr id="3" name="内容占位符 2"/>
          <p:cNvSpPr>
            <a:spLocks noGrp="1"/>
          </p:cNvSpPr>
          <p:nvPr>
            <p:ph idx="1"/>
          </p:nvPr>
        </p:nvSpPr>
        <p:spPr/>
        <p:txBody>
          <a:bodyPr/>
          <a:lstStyle/>
          <a:p>
            <a:r>
              <a:rPr lang="en-US" dirty="0"/>
              <a:t>Importing and cleaning data</a:t>
            </a:r>
          </a:p>
          <a:p>
            <a:r>
              <a:rPr lang="en-US" dirty="0"/>
              <a:t>Integrating data mining</a:t>
            </a:r>
          </a:p>
          <a:p>
            <a:r>
              <a:rPr lang="en-US" dirty="0"/>
              <a:t>Viewing big data</a:t>
            </a:r>
          </a:p>
          <a:p>
            <a:r>
              <a:rPr lang="en-US" dirty="0"/>
              <a:t>Achieving universal usability</a:t>
            </a:r>
          </a:p>
          <a:p>
            <a:r>
              <a:rPr lang="en-US" dirty="0"/>
              <a:t>Supporting casual users</a:t>
            </a:r>
          </a:p>
          <a:p>
            <a:r>
              <a:rPr lang="en-US" dirty="0"/>
              <a:t>Dissemination and storytelling</a:t>
            </a:r>
          </a:p>
          <a:p>
            <a:r>
              <a:rPr lang="en-US" dirty="0"/>
              <a:t>Adapting to any device</a:t>
            </a:r>
          </a:p>
          <a:p>
            <a:r>
              <a:rPr lang="en-US" dirty="0"/>
              <a:t>Evaluation</a:t>
            </a:r>
          </a:p>
          <a:p>
            <a:endParaRPr lang="en-US" dirty="0"/>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42</a:t>
            </a:fld>
            <a:endParaRPr lang="en-US"/>
          </a:p>
        </p:txBody>
      </p:sp>
    </p:spTree>
    <p:extLst>
      <p:ext uri="{BB962C8B-B14F-4D97-AF65-F5344CB8AC3E}">
        <p14:creationId xmlns:p14="http://schemas.microsoft.com/office/powerpoint/2010/main" val="2380133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a:t>The best medium for many tasks and types of data is a visual representation</a:t>
            </a:r>
          </a:p>
          <a:p>
            <a:pPr lvl="1"/>
            <a:r>
              <a:rPr lang="en-US" altLang="zh-CN" dirty="0"/>
              <a:t>A </a:t>
            </a:r>
            <a:r>
              <a:rPr lang="en-US" dirty="0"/>
              <a:t>picture is supposedly worth a thousand words! </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5</a:t>
            </a:fld>
            <a:endParaRPr lang="en-US"/>
          </a:p>
        </p:txBody>
      </p:sp>
      <p:pic>
        <p:nvPicPr>
          <p:cNvPr id="10" name="图片 9"/>
          <p:cNvPicPr>
            <a:picLocks noChangeAspect="1"/>
          </p:cNvPicPr>
          <p:nvPr/>
        </p:nvPicPr>
        <p:blipFill rotWithShape="1">
          <a:blip r:embed="rId3"/>
          <a:srcRect t="3484" b="3022"/>
          <a:stretch/>
        </p:blipFill>
        <p:spPr>
          <a:xfrm>
            <a:off x="1677434" y="2124081"/>
            <a:ext cx="5841384" cy="3971920"/>
          </a:xfrm>
          <a:prstGeom prst="rect">
            <a:avLst/>
          </a:prstGeom>
        </p:spPr>
      </p:pic>
    </p:spTree>
    <p:extLst>
      <p:ext uri="{BB962C8B-B14F-4D97-AF65-F5344CB8AC3E}">
        <p14:creationId xmlns:p14="http://schemas.microsoft.com/office/powerpoint/2010/main" val="2603383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6</a:t>
            </a:fld>
            <a:endParaRPr lang="en-US"/>
          </a:p>
        </p:txBody>
      </p:sp>
    </p:spTree>
    <p:extLst>
      <p:ext uri="{BB962C8B-B14F-4D97-AF65-F5344CB8AC3E}">
        <p14:creationId xmlns:p14="http://schemas.microsoft.com/office/powerpoint/2010/main" val="1542455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7</a:t>
            </a:fld>
            <a:endParaRPr lang="en-US"/>
          </a:p>
        </p:txBody>
      </p:sp>
      <p:pic>
        <p:nvPicPr>
          <p:cNvPr id="7" name="Picture 2" descr="concentric-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90" y="2438401"/>
            <a:ext cx="7620000" cy="2867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48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a:t>The best medium for many tasks and types of data is a visual representation</a:t>
            </a:r>
          </a:p>
          <a:p>
            <a:pPr lvl="1"/>
            <a:r>
              <a:rPr lang="en-US" dirty="0"/>
              <a:t>Successful designers should adapt the data presentation based on what the user needs to do</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8</a:t>
            </a:fld>
            <a:endParaRPr lang="en-US"/>
          </a:p>
        </p:txBody>
      </p:sp>
      <p:pic>
        <p:nvPicPr>
          <p:cNvPr id="8" name="Picture 2" descr="bar-char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63" y="1472994"/>
            <a:ext cx="7620000" cy="904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bar-char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363" y="2604471"/>
            <a:ext cx="7620000" cy="1800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6" descr="bar-chart-valu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63" y="4631297"/>
            <a:ext cx="7620000"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28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ja-JP" dirty="0"/>
              <a:t>Introduction</a:t>
            </a:r>
            <a:endParaRPr lang="en-US" dirty="0"/>
          </a:p>
        </p:txBody>
      </p:sp>
      <p:sp>
        <p:nvSpPr>
          <p:cNvPr id="3" name="内容占位符 2"/>
          <p:cNvSpPr>
            <a:spLocks noGrp="1"/>
          </p:cNvSpPr>
          <p:nvPr>
            <p:ph idx="1"/>
          </p:nvPr>
        </p:nvSpPr>
        <p:spPr/>
        <p:txBody>
          <a:bodyPr>
            <a:normAutofit/>
          </a:bodyPr>
          <a:lstStyle/>
          <a:p>
            <a:r>
              <a:rPr lang="en-US" dirty="0"/>
              <a:t>This idea of data-driven pictures is called visualization</a:t>
            </a:r>
          </a:p>
          <a:p>
            <a:pPr lvl="1"/>
            <a:r>
              <a:rPr lang="en-US" dirty="0"/>
              <a:t>Visualization provides compact graphical presentations and user interfaces for interactively manipulating large numbers of items, often extracted from large datasets</a:t>
            </a:r>
          </a:p>
          <a:p>
            <a:pPr lvl="1"/>
            <a:r>
              <a:rPr lang="en-US" dirty="0"/>
              <a:t>Sometimes called visual data mining, it uses the enormous visual bandwidth and the remarkable human perceptual system to enable users to make discoveries, take decisions, or propose explanations about patterns, groups of items, or individual items.</a:t>
            </a:r>
          </a:p>
          <a:p>
            <a:r>
              <a:rPr lang="en-US" dirty="0"/>
              <a:t>Visual information seeking mantra:</a:t>
            </a:r>
          </a:p>
          <a:p>
            <a:pPr lvl="1"/>
            <a:r>
              <a:rPr lang="en-US" dirty="0"/>
              <a:t>Overview first, zoom and filter, then details on demand</a:t>
            </a:r>
          </a:p>
          <a:p>
            <a:endParaRPr lang="en-US" dirty="0"/>
          </a:p>
        </p:txBody>
      </p:sp>
      <p:sp>
        <p:nvSpPr>
          <p:cNvPr id="4" name="日期占位符 3"/>
          <p:cNvSpPr>
            <a:spLocks noGrp="1"/>
          </p:cNvSpPr>
          <p:nvPr>
            <p:ph type="dt" sz="half" idx="10"/>
          </p:nvPr>
        </p:nvSpPr>
        <p:spPr/>
        <p:txBody>
          <a:bodyPr/>
          <a:lstStyle/>
          <a:p>
            <a:fld id="{568E3CEA-F198-483E-B136-E6DE4D19DBBA}" type="datetime1">
              <a:rPr lang="en-US" smtClean="0"/>
              <a:t>4/27/2023</a:t>
            </a:fld>
            <a:endParaRPr lang="en-US"/>
          </a:p>
        </p:txBody>
      </p:sp>
      <p:sp>
        <p:nvSpPr>
          <p:cNvPr id="5" name="页脚占位符 4"/>
          <p:cNvSpPr>
            <a:spLocks noGrp="1"/>
          </p:cNvSpPr>
          <p:nvPr>
            <p:ph type="ftr" sz="quarter" idx="11"/>
          </p:nvPr>
        </p:nvSpPr>
        <p:spPr/>
        <p:txBody>
          <a:bodyPr/>
          <a:lstStyle/>
          <a:p>
            <a:r>
              <a:rPr lang="en-US"/>
              <a:t>Pattern recognition</a:t>
            </a:r>
          </a:p>
        </p:txBody>
      </p:sp>
      <p:sp>
        <p:nvSpPr>
          <p:cNvPr id="6" name="灯片编号占位符 5"/>
          <p:cNvSpPr>
            <a:spLocks noGrp="1"/>
          </p:cNvSpPr>
          <p:nvPr>
            <p:ph type="sldNum" sz="quarter" idx="12"/>
          </p:nvPr>
        </p:nvSpPr>
        <p:spPr/>
        <p:txBody>
          <a:bodyPr/>
          <a:lstStyle/>
          <a:p>
            <a:fld id="{0E6D59EA-74EB-4426-9363-A4C6AA2DED66}" type="slidenum">
              <a:rPr lang="en-US" smtClean="0"/>
              <a:t>9</a:t>
            </a:fld>
            <a:endParaRPr lang="en-US"/>
          </a:p>
        </p:txBody>
      </p:sp>
    </p:spTree>
    <p:extLst>
      <p:ext uri="{BB962C8B-B14F-4D97-AF65-F5344CB8AC3E}">
        <p14:creationId xmlns:p14="http://schemas.microsoft.com/office/powerpoint/2010/main" val="1359037634"/>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TM02900769[[fn=回顾]]</Template>
  <TotalTime>5020</TotalTime>
  <Words>3171</Words>
  <Application>Microsoft Office PowerPoint</Application>
  <PresentationFormat>全屏显示(4:3)</PresentationFormat>
  <Paragraphs>394</Paragraphs>
  <Slides>42</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ＭＳ Ｐゴシック</vt:lpstr>
      <vt:lpstr>等线</vt:lpstr>
      <vt:lpstr>宋体</vt:lpstr>
      <vt:lpstr>Arial</vt:lpstr>
      <vt:lpstr>Calibri</vt:lpstr>
      <vt:lpstr>Calibri Light</vt:lpstr>
      <vt:lpstr>Times New Roman</vt:lpstr>
      <vt:lpstr>Wingdings</vt:lpstr>
      <vt:lpstr>回顾</vt:lpstr>
      <vt:lpstr>Data Visualization</vt:lpstr>
      <vt:lpstr>Outline</vt:lpstr>
      <vt:lpstr>Outline</vt:lpstr>
      <vt:lpstr>Introduction</vt:lpstr>
      <vt:lpstr>Introduction</vt:lpstr>
      <vt:lpstr>Introduction</vt:lpstr>
      <vt:lpstr>Introduction</vt:lpstr>
      <vt:lpstr>Introduction</vt:lpstr>
      <vt:lpstr>Introduction</vt:lpstr>
      <vt:lpstr>Outline</vt:lpstr>
      <vt:lpstr>Tasks in data visualization</vt:lpstr>
      <vt:lpstr>Data and view specification</vt:lpstr>
      <vt:lpstr>Visualize data by choosing visual encodings</vt:lpstr>
      <vt:lpstr>Filter out data to focus on relevant items</vt:lpstr>
      <vt:lpstr>Sort items to expose patterns</vt:lpstr>
      <vt:lpstr>Derive values of models from source data</vt:lpstr>
      <vt:lpstr>View manipulation</vt:lpstr>
      <vt:lpstr>Select items to highlight, filter, or manipulate</vt:lpstr>
      <vt:lpstr>Navigate to examine high-level patterns and low-level detail</vt:lpstr>
      <vt:lpstr>Coordinate views for linked exploration</vt:lpstr>
      <vt:lpstr>Organize multiple windows and workspaces</vt:lpstr>
      <vt:lpstr>Process and provenance</vt:lpstr>
      <vt:lpstr>Record analysis histories for revisitation, review, and sharing</vt:lpstr>
      <vt:lpstr>Annotate patterns to document findings</vt:lpstr>
      <vt:lpstr>Share views and annotations to enable collaboration</vt:lpstr>
      <vt:lpstr>Guide users through analysis tasks or stories</vt:lpstr>
      <vt:lpstr>Outline</vt:lpstr>
      <vt:lpstr>Visualization by data types</vt:lpstr>
      <vt:lpstr>1D linear data</vt:lpstr>
      <vt:lpstr>2D space data</vt:lpstr>
      <vt:lpstr>Another 2D space data example</vt:lpstr>
      <vt:lpstr>Another 2D space data example</vt:lpstr>
      <vt:lpstr>3D volume data</vt:lpstr>
      <vt:lpstr>Multi-dimensional data</vt:lpstr>
      <vt:lpstr>Multi-dimensional data</vt:lpstr>
      <vt:lpstr>Temporal data</vt:lpstr>
      <vt:lpstr>Another temporal data example</vt:lpstr>
      <vt:lpstr>Tree data</vt:lpstr>
      <vt:lpstr>Tree data – treemaps</vt:lpstr>
      <vt:lpstr>Network data</vt:lpstr>
      <vt:lpstr>Outline</vt:lpstr>
      <vt:lpstr>Challenges for data visualization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516</cp:revision>
  <dcterms:created xsi:type="dcterms:W3CDTF">2016-07-20T11:29:42Z</dcterms:created>
  <dcterms:modified xsi:type="dcterms:W3CDTF">2023-04-27T07:23:46Z</dcterms:modified>
</cp:coreProperties>
</file>